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handoutMasterIdLst>
    <p:handoutMasterId r:id="rId32"/>
  </p:handoutMasterIdLst>
  <p:sldIdLst>
    <p:sldId id="256" r:id="rId2"/>
    <p:sldId id="258" r:id="rId3"/>
    <p:sldId id="259" r:id="rId4"/>
    <p:sldId id="260" r:id="rId5"/>
    <p:sldId id="262" r:id="rId6"/>
    <p:sldId id="263" r:id="rId7"/>
    <p:sldId id="312" r:id="rId8"/>
    <p:sldId id="311" r:id="rId9"/>
    <p:sldId id="282" r:id="rId10"/>
    <p:sldId id="287" r:id="rId11"/>
    <p:sldId id="298" r:id="rId12"/>
    <p:sldId id="284" r:id="rId13"/>
    <p:sldId id="286" r:id="rId14"/>
    <p:sldId id="301" r:id="rId15"/>
    <p:sldId id="303" r:id="rId16"/>
    <p:sldId id="304" r:id="rId17"/>
    <p:sldId id="313" r:id="rId18"/>
    <p:sldId id="294" r:id="rId19"/>
    <p:sldId id="305" r:id="rId20"/>
    <p:sldId id="314" r:id="rId21"/>
    <p:sldId id="295" r:id="rId22"/>
    <p:sldId id="306" r:id="rId23"/>
    <p:sldId id="269" r:id="rId24"/>
    <p:sldId id="296" r:id="rId25"/>
    <p:sldId id="297" r:id="rId26"/>
    <p:sldId id="309" r:id="rId27"/>
    <p:sldId id="307" r:id="rId28"/>
    <p:sldId id="308" r:id="rId29"/>
    <p:sldId id="315" r:id="rId30"/>
    <p:sldId id="310"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FF66"/>
    <a:srgbClr val="66FFFF"/>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4" d="100"/>
          <a:sy n="84" d="100"/>
        </p:scale>
        <p:origin x="-534" y="-90"/>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slide" Target="slides/slide10.xml"/><Relationship Id="rId1"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6903A2-ACF1-4B57-9A37-F34FC90122E6}"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en-US"/>
        </a:p>
      </dgm:t>
    </dgm:pt>
    <dgm:pt modelId="{59183EB4-ECBB-430C-8C9B-F7A278248F63}">
      <dgm:prSet phldrT="[Text]"/>
      <dgm:spPr/>
      <dgm:t>
        <a:bodyPr/>
        <a:lstStyle/>
        <a:p>
          <a:r>
            <a:rPr lang="en-US" b="1" dirty="0" smtClean="0"/>
            <a:t>Pay Structure</a:t>
          </a:r>
          <a:endParaRPr lang="en-US" b="1" dirty="0"/>
        </a:p>
      </dgm:t>
    </dgm:pt>
    <dgm:pt modelId="{5ADC621D-747A-4A6C-8FA9-C5E0C0417CE3}" type="parTrans" cxnId="{39A21584-ABB3-4E27-94E5-E15D4D5347D1}">
      <dgm:prSet/>
      <dgm:spPr/>
      <dgm:t>
        <a:bodyPr/>
        <a:lstStyle/>
        <a:p>
          <a:endParaRPr lang="en-US"/>
        </a:p>
      </dgm:t>
    </dgm:pt>
    <dgm:pt modelId="{0DA3228E-A5B3-476B-A538-59C2E3A67F47}" type="sibTrans" cxnId="{39A21584-ABB3-4E27-94E5-E15D4D5347D1}">
      <dgm:prSet/>
      <dgm:spPr/>
      <dgm:t>
        <a:bodyPr/>
        <a:lstStyle/>
        <a:p>
          <a:endParaRPr lang="en-US"/>
        </a:p>
      </dgm:t>
    </dgm:pt>
    <dgm:pt modelId="{B627C338-297E-4931-8520-844795F69548}">
      <dgm:prSet phldrT="[Text]" custT="1"/>
      <dgm:spPr/>
      <dgm:t>
        <a:bodyPr/>
        <a:lstStyle/>
        <a:p>
          <a:r>
            <a:rPr lang="en-US" sz="2000" b="1" dirty="0" smtClean="0"/>
            <a:t>Job Analysis</a:t>
          </a:r>
          <a:endParaRPr lang="en-US" sz="2000" b="1" dirty="0"/>
        </a:p>
      </dgm:t>
    </dgm:pt>
    <dgm:pt modelId="{5F16DB33-2BF9-42E2-A8EB-EE128CDA689E}" type="parTrans" cxnId="{3C9E3C5D-11E0-4D47-B451-F0DA4ED7517C}">
      <dgm:prSet/>
      <dgm:spPr/>
      <dgm:t>
        <a:bodyPr/>
        <a:lstStyle/>
        <a:p>
          <a:endParaRPr lang="en-US"/>
        </a:p>
      </dgm:t>
    </dgm:pt>
    <dgm:pt modelId="{B3C22AA0-2149-4D11-A1C9-C2BFD02D52EF}" type="sibTrans" cxnId="{3C9E3C5D-11E0-4D47-B451-F0DA4ED7517C}">
      <dgm:prSet/>
      <dgm:spPr/>
      <dgm:t>
        <a:bodyPr/>
        <a:lstStyle/>
        <a:p>
          <a:endParaRPr lang="en-US"/>
        </a:p>
      </dgm:t>
    </dgm:pt>
    <dgm:pt modelId="{2D112483-2D3F-4D2C-8168-71460F66C913}">
      <dgm:prSet phldrT="[Text]" custT="1"/>
      <dgm:spPr/>
      <dgm:t>
        <a:bodyPr/>
        <a:lstStyle/>
        <a:p>
          <a:r>
            <a:rPr lang="en-US" sz="2000" b="1" dirty="0" smtClean="0"/>
            <a:t>Job Pricing</a:t>
          </a:r>
          <a:endParaRPr lang="en-US" sz="2000" b="1" dirty="0"/>
        </a:p>
      </dgm:t>
    </dgm:pt>
    <dgm:pt modelId="{1F1214F2-1E34-4A0C-8E79-4F7E879DDE8B}" type="parTrans" cxnId="{370E59AF-1B4B-454B-B4D1-B61DF9344E08}">
      <dgm:prSet/>
      <dgm:spPr/>
      <dgm:t>
        <a:bodyPr/>
        <a:lstStyle/>
        <a:p>
          <a:endParaRPr lang="en-US"/>
        </a:p>
      </dgm:t>
    </dgm:pt>
    <dgm:pt modelId="{80AA2CAB-0068-487F-ADE9-7CDB1CD16B66}" type="sibTrans" cxnId="{370E59AF-1B4B-454B-B4D1-B61DF9344E08}">
      <dgm:prSet/>
      <dgm:spPr/>
      <dgm:t>
        <a:bodyPr/>
        <a:lstStyle/>
        <a:p>
          <a:endParaRPr lang="en-US"/>
        </a:p>
      </dgm:t>
    </dgm:pt>
    <dgm:pt modelId="{BB8EB731-87DB-47C9-A0AA-2A136A380718}">
      <dgm:prSet phldrT="[Text]" custT="1"/>
      <dgm:spPr/>
      <dgm:t>
        <a:bodyPr/>
        <a:lstStyle/>
        <a:p>
          <a:r>
            <a:rPr lang="en-US" sz="1500" b="1" dirty="0" smtClean="0"/>
            <a:t>Policies and Procedures</a:t>
          </a:r>
          <a:endParaRPr lang="en-US" sz="1500" b="1" dirty="0"/>
        </a:p>
      </dgm:t>
    </dgm:pt>
    <dgm:pt modelId="{DB545F7D-9F74-4156-A52A-F2A29246AF17}" type="parTrans" cxnId="{DD3F3018-6C04-4136-AF9D-BA934F226946}">
      <dgm:prSet/>
      <dgm:spPr/>
      <dgm:t>
        <a:bodyPr/>
        <a:lstStyle/>
        <a:p>
          <a:endParaRPr lang="en-US"/>
        </a:p>
      </dgm:t>
    </dgm:pt>
    <dgm:pt modelId="{B390CA8D-30B2-4C6D-9648-3F59B5446C63}" type="sibTrans" cxnId="{DD3F3018-6C04-4136-AF9D-BA934F226946}">
      <dgm:prSet/>
      <dgm:spPr/>
      <dgm:t>
        <a:bodyPr/>
        <a:lstStyle/>
        <a:p>
          <a:endParaRPr lang="en-US"/>
        </a:p>
      </dgm:t>
    </dgm:pt>
    <dgm:pt modelId="{5FF07E5B-17E7-4724-84D3-57E89B167C28}">
      <dgm:prSet phldrT="[Text]" custT="1"/>
      <dgm:spPr/>
      <dgm:t>
        <a:bodyPr/>
        <a:lstStyle/>
        <a:p>
          <a:r>
            <a:rPr lang="en-US" sz="1900" b="1" dirty="0" smtClean="0"/>
            <a:t>Job Evaluation</a:t>
          </a:r>
          <a:endParaRPr lang="en-US" sz="1900" b="1" dirty="0"/>
        </a:p>
      </dgm:t>
    </dgm:pt>
    <dgm:pt modelId="{1F43E4EA-93F7-42D9-8D31-FCFDF0B6301D}" type="parTrans" cxnId="{25435EB3-BDA9-428E-9432-EFCC4DF956BE}">
      <dgm:prSet/>
      <dgm:spPr/>
      <dgm:t>
        <a:bodyPr/>
        <a:lstStyle/>
        <a:p>
          <a:endParaRPr lang="en-US"/>
        </a:p>
      </dgm:t>
    </dgm:pt>
    <dgm:pt modelId="{0EF7D9B4-AE1F-4A95-941D-6EFDF9DEC8AA}" type="sibTrans" cxnId="{25435EB3-BDA9-428E-9432-EFCC4DF956BE}">
      <dgm:prSet/>
      <dgm:spPr/>
      <dgm:t>
        <a:bodyPr/>
        <a:lstStyle/>
        <a:p>
          <a:endParaRPr lang="en-US"/>
        </a:p>
      </dgm:t>
    </dgm:pt>
    <dgm:pt modelId="{B6E67DBB-2425-4C10-BF4F-62EB2C02B2D7}" type="pres">
      <dgm:prSet presAssocID="{056903A2-ACF1-4B57-9A37-F34FC90122E6}" presName="composite" presStyleCnt="0">
        <dgm:presLayoutVars>
          <dgm:chMax val="1"/>
          <dgm:dir/>
          <dgm:resizeHandles val="exact"/>
        </dgm:presLayoutVars>
      </dgm:prSet>
      <dgm:spPr/>
      <dgm:t>
        <a:bodyPr/>
        <a:lstStyle/>
        <a:p>
          <a:endParaRPr lang="en-US"/>
        </a:p>
      </dgm:t>
    </dgm:pt>
    <dgm:pt modelId="{80583A58-C509-430F-95F1-1C19F08F946E}" type="pres">
      <dgm:prSet presAssocID="{056903A2-ACF1-4B57-9A37-F34FC90122E6}" presName="radial" presStyleCnt="0">
        <dgm:presLayoutVars>
          <dgm:animLvl val="ctr"/>
        </dgm:presLayoutVars>
      </dgm:prSet>
      <dgm:spPr/>
      <dgm:t>
        <a:bodyPr/>
        <a:lstStyle/>
        <a:p>
          <a:endParaRPr lang="en-US"/>
        </a:p>
      </dgm:t>
    </dgm:pt>
    <dgm:pt modelId="{102D7B3A-D025-4CF3-AA38-AA0ADE81C9EB}" type="pres">
      <dgm:prSet presAssocID="{59183EB4-ECBB-430C-8C9B-F7A278248F63}" presName="centerShape" presStyleLbl="vennNode1" presStyleIdx="0" presStyleCnt="5"/>
      <dgm:spPr/>
      <dgm:t>
        <a:bodyPr/>
        <a:lstStyle/>
        <a:p>
          <a:endParaRPr lang="en-US"/>
        </a:p>
      </dgm:t>
    </dgm:pt>
    <dgm:pt modelId="{DDED917E-355E-4ED4-9386-ABC2C70D4248}" type="pres">
      <dgm:prSet presAssocID="{B627C338-297E-4931-8520-844795F69548}" presName="node" presStyleLbl="vennNode1" presStyleIdx="1" presStyleCnt="5" custScaleX="140036" custRadScaleRad="100049" custRadScaleInc="-1318">
        <dgm:presLayoutVars>
          <dgm:bulletEnabled val="1"/>
        </dgm:presLayoutVars>
      </dgm:prSet>
      <dgm:spPr/>
      <dgm:t>
        <a:bodyPr/>
        <a:lstStyle/>
        <a:p>
          <a:endParaRPr lang="en-US"/>
        </a:p>
      </dgm:t>
    </dgm:pt>
    <dgm:pt modelId="{5E92ACF7-8D11-4D7D-A229-A6DA105DB792}" type="pres">
      <dgm:prSet presAssocID="{2D112483-2D3F-4D2C-8168-71460F66C913}" presName="node" presStyleLbl="vennNode1" presStyleIdx="2" presStyleCnt="5" custScaleX="119544">
        <dgm:presLayoutVars>
          <dgm:bulletEnabled val="1"/>
        </dgm:presLayoutVars>
      </dgm:prSet>
      <dgm:spPr/>
      <dgm:t>
        <a:bodyPr/>
        <a:lstStyle/>
        <a:p>
          <a:endParaRPr lang="en-US"/>
        </a:p>
      </dgm:t>
    </dgm:pt>
    <dgm:pt modelId="{D7434E77-80A3-490B-8DFA-6438AB0FC770}" type="pres">
      <dgm:prSet presAssocID="{BB8EB731-87DB-47C9-A0AA-2A136A380718}" presName="node" presStyleLbl="vennNode1" presStyleIdx="3" presStyleCnt="5" custScaleX="124868">
        <dgm:presLayoutVars>
          <dgm:bulletEnabled val="1"/>
        </dgm:presLayoutVars>
      </dgm:prSet>
      <dgm:spPr/>
      <dgm:t>
        <a:bodyPr/>
        <a:lstStyle/>
        <a:p>
          <a:endParaRPr lang="en-US"/>
        </a:p>
      </dgm:t>
    </dgm:pt>
    <dgm:pt modelId="{90A8BA8F-BC6E-4FBC-8343-6E9BE7183000}" type="pres">
      <dgm:prSet presAssocID="{5FF07E5B-17E7-4724-84D3-57E89B167C28}" presName="node" presStyleLbl="vennNode1" presStyleIdx="4" presStyleCnt="5" custScaleX="135400">
        <dgm:presLayoutVars>
          <dgm:bulletEnabled val="1"/>
        </dgm:presLayoutVars>
      </dgm:prSet>
      <dgm:spPr/>
      <dgm:t>
        <a:bodyPr/>
        <a:lstStyle/>
        <a:p>
          <a:endParaRPr lang="en-US"/>
        </a:p>
      </dgm:t>
    </dgm:pt>
  </dgm:ptLst>
  <dgm:cxnLst>
    <dgm:cxn modelId="{370E59AF-1B4B-454B-B4D1-B61DF9344E08}" srcId="{59183EB4-ECBB-430C-8C9B-F7A278248F63}" destId="{2D112483-2D3F-4D2C-8168-71460F66C913}" srcOrd="1" destOrd="0" parTransId="{1F1214F2-1E34-4A0C-8E79-4F7E879DDE8B}" sibTransId="{80AA2CAB-0068-487F-ADE9-7CDB1CD16B66}"/>
    <dgm:cxn modelId="{DD3F3018-6C04-4136-AF9D-BA934F226946}" srcId="{59183EB4-ECBB-430C-8C9B-F7A278248F63}" destId="{BB8EB731-87DB-47C9-A0AA-2A136A380718}" srcOrd="2" destOrd="0" parTransId="{DB545F7D-9F74-4156-A52A-F2A29246AF17}" sibTransId="{B390CA8D-30B2-4C6D-9648-3F59B5446C63}"/>
    <dgm:cxn modelId="{25435EB3-BDA9-428E-9432-EFCC4DF956BE}" srcId="{59183EB4-ECBB-430C-8C9B-F7A278248F63}" destId="{5FF07E5B-17E7-4724-84D3-57E89B167C28}" srcOrd="3" destOrd="0" parTransId="{1F43E4EA-93F7-42D9-8D31-FCFDF0B6301D}" sibTransId="{0EF7D9B4-AE1F-4A95-941D-6EFDF9DEC8AA}"/>
    <dgm:cxn modelId="{81F41D56-9985-4893-805D-A40F62312B4D}" type="presOf" srcId="{2D112483-2D3F-4D2C-8168-71460F66C913}" destId="{5E92ACF7-8D11-4D7D-A229-A6DA105DB792}" srcOrd="0" destOrd="0" presId="urn:microsoft.com/office/officeart/2005/8/layout/radial3"/>
    <dgm:cxn modelId="{393CB2F6-EDC5-4F60-812D-7E493AA58A0A}" type="presOf" srcId="{5FF07E5B-17E7-4724-84D3-57E89B167C28}" destId="{90A8BA8F-BC6E-4FBC-8343-6E9BE7183000}" srcOrd="0" destOrd="0" presId="urn:microsoft.com/office/officeart/2005/8/layout/radial3"/>
    <dgm:cxn modelId="{33E25753-BD8D-4CB3-B83D-C5848DFFAA28}" type="presOf" srcId="{BB8EB731-87DB-47C9-A0AA-2A136A380718}" destId="{D7434E77-80A3-490B-8DFA-6438AB0FC770}" srcOrd="0" destOrd="0" presId="urn:microsoft.com/office/officeart/2005/8/layout/radial3"/>
    <dgm:cxn modelId="{39A21584-ABB3-4E27-94E5-E15D4D5347D1}" srcId="{056903A2-ACF1-4B57-9A37-F34FC90122E6}" destId="{59183EB4-ECBB-430C-8C9B-F7A278248F63}" srcOrd="0" destOrd="0" parTransId="{5ADC621D-747A-4A6C-8FA9-C5E0C0417CE3}" sibTransId="{0DA3228E-A5B3-476B-A538-59C2E3A67F47}"/>
    <dgm:cxn modelId="{A3DB434F-DE84-4ADD-8B4F-C7BE2560B9C5}" type="presOf" srcId="{056903A2-ACF1-4B57-9A37-F34FC90122E6}" destId="{B6E67DBB-2425-4C10-BF4F-62EB2C02B2D7}" srcOrd="0" destOrd="0" presId="urn:microsoft.com/office/officeart/2005/8/layout/radial3"/>
    <dgm:cxn modelId="{14C0C6AA-193B-4152-B920-761AF17FF4BD}" type="presOf" srcId="{59183EB4-ECBB-430C-8C9B-F7A278248F63}" destId="{102D7B3A-D025-4CF3-AA38-AA0ADE81C9EB}" srcOrd="0" destOrd="0" presId="urn:microsoft.com/office/officeart/2005/8/layout/radial3"/>
    <dgm:cxn modelId="{893129A1-3150-4CC4-A3D4-6F7C98656F29}" type="presOf" srcId="{B627C338-297E-4931-8520-844795F69548}" destId="{DDED917E-355E-4ED4-9386-ABC2C70D4248}" srcOrd="0" destOrd="0" presId="urn:microsoft.com/office/officeart/2005/8/layout/radial3"/>
    <dgm:cxn modelId="{3C9E3C5D-11E0-4D47-B451-F0DA4ED7517C}" srcId="{59183EB4-ECBB-430C-8C9B-F7A278248F63}" destId="{B627C338-297E-4931-8520-844795F69548}" srcOrd="0" destOrd="0" parTransId="{5F16DB33-2BF9-42E2-A8EB-EE128CDA689E}" sibTransId="{B3C22AA0-2149-4D11-A1C9-C2BFD02D52EF}"/>
    <dgm:cxn modelId="{0CD8F754-6CA1-41B9-ACDD-B6DE60EF5740}" type="presParOf" srcId="{B6E67DBB-2425-4C10-BF4F-62EB2C02B2D7}" destId="{80583A58-C509-430F-95F1-1C19F08F946E}" srcOrd="0" destOrd="0" presId="urn:microsoft.com/office/officeart/2005/8/layout/radial3"/>
    <dgm:cxn modelId="{0BF44B43-20AD-408E-A4DB-A62647A2F305}" type="presParOf" srcId="{80583A58-C509-430F-95F1-1C19F08F946E}" destId="{102D7B3A-D025-4CF3-AA38-AA0ADE81C9EB}" srcOrd="0" destOrd="0" presId="urn:microsoft.com/office/officeart/2005/8/layout/radial3"/>
    <dgm:cxn modelId="{282B01C3-8E3A-427C-9FB3-532B5586B05E}" type="presParOf" srcId="{80583A58-C509-430F-95F1-1C19F08F946E}" destId="{DDED917E-355E-4ED4-9386-ABC2C70D4248}" srcOrd="1" destOrd="0" presId="urn:microsoft.com/office/officeart/2005/8/layout/radial3"/>
    <dgm:cxn modelId="{DDAD0578-8416-4C28-B312-861B4C05D3A6}" type="presParOf" srcId="{80583A58-C509-430F-95F1-1C19F08F946E}" destId="{5E92ACF7-8D11-4D7D-A229-A6DA105DB792}" srcOrd="2" destOrd="0" presId="urn:microsoft.com/office/officeart/2005/8/layout/radial3"/>
    <dgm:cxn modelId="{5A6CE744-B4B3-4E4F-B02B-5AB183E50D5E}" type="presParOf" srcId="{80583A58-C509-430F-95F1-1C19F08F946E}" destId="{D7434E77-80A3-490B-8DFA-6438AB0FC770}" srcOrd="3" destOrd="0" presId="urn:microsoft.com/office/officeart/2005/8/layout/radial3"/>
    <dgm:cxn modelId="{DBB30193-5DA0-42C5-BFD7-8719819E7235}" type="presParOf" srcId="{80583A58-C509-430F-95F1-1C19F08F946E}" destId="{90A8BA8F-BC6E-4FBC-8343-6E9BE7183000}"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D7B3A-D025-4CF3-AA38-AA0ADE81C9EB}">
      <dsp:nvSpPr>
        <dsp:cNvPr id="0" name=""/>
        <dsp:cNvSpPr/>
      </dsp:nvSpPr>
      <dsp:spPr>
        <a:xfrm>
          <a:off x="2909869" y="1102816"/>
          <a:ext cx="2747367" cy="2747367"/>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kern="1200" dirty="0" smtClean="0"/>
            <a:t>Pay Structure</a:t>
          </a:r>
          <a:endParaRPr lang="en-US" sz="3200" b="1" kern="1200" dirty="0"/>
        </a:p>
      </dsp:txBody>
      <dsp:txXfrm>
        <a:off x="3312212" y="1505159"/>
        <a:ext cx="1942681" cy="1942681"/>
      </dsp:txXfrm>
    </dsp:sp>
    <dsp:sp modelId="{DDED917E-355E-4ED4-9386-ABC2C70D4248}">
      <dsp:nvSpPr>
        <dsp:cNvPr id="0" name=""/>
        <dsp:cNvSpPr/>
      </dsp:nvSpPr>
      <dsp:spPr>
        <a:xfrm>
          <a:off x="3284670" y="0"/>
          <a:ext cx="1923651" cy="1373683"/>
        </a:xfrm>
        <a:prstGeom prst="ellipse">
          <a:avLst/>
        </a:prstGeom>
        <a:solidFill>
          <a:schemeClr val="accent5">
            <a:alpha val="50000"/>
            <a:hueOff val="814256"/>
            <a:satOff val="2799"/>
            <a:lumOff val="-134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Job Analysis</a:t>
          </a:r>
          <a:endParaRPr lang="en-US" sz="2000" b="1" kern="1200" dirty="0"/>
        </a:p>
      </dsp:txBody>
      <dsp:txXfrm>
        <a:off x="3566382" y="201171"/>
        <a:ext cx="1360227" cy="971341"/>
      </dsp:txXfrm>
    </dsp:sp>
    <dsp:sp modelId="{5E92ACF7-8D11-4D7D-A229-A6DA105DB792}">
      <dsp:nvSpPr>
        <dsp:cNvPr id="0" name=""/>
        <dsp:cNvSpPr/>
      </dsp:nvSpPr>
      <dsp:spPr>
        <a:xfrm>
          <a:off x="5251642" y="1789658"/>
          <a:ext cx="1642156" cy="1373683"/>
        </a:xfrm>
        <a:prstGeom prst="ellipse">
          <a:avLst/>
        </a:prstGeom>
        <a:solidFill>
          <a:schemeClr val="accent5">
            <a:alpha val="50000"/>
            <a:hueOff val="1628512"/>
            <a:satOff val="5598"/>
            <a:lumOff val="-26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Job Pricing</a:t>
          </a:r>
          <a:endParaRPr lang="en-US" sz="2000" b="1" kern="1200" dirty="0"/>
        </a:p>
      </dsp:txBody>
      <dsp:txXfrm>
        <a:off x="5492130" y="1990829"/>
        <a:ext cx="1161180" cy="971341"/>
      </dsp:txXfrm>
    </dsp:sp>
    <dsp:sp modelId="{D7434E77-80A3-490B-8DFA-6438AB0FC770}">
      <dsp:nvSpPr>
        <dsp:cNvPr id="0" name=""/>
        <dsp:cNvSpPr/>
      </dsp:nvSpPr>
      <dsp:spPr>
        <a:xfrm>
          <a:off x="3425907" y="3578826"/>
          <a:ext cx="1715291" cy="1373683"/>
        </a:xfrm>
        <a:prstGeom prst="ellipse">
          <a:avLst/>
        </a:prstGeom>
        <a:solidFill>
          <a:schemeClr val="accent5">
            <a:alpha val="50000"/>
            <a:hueOff val="2442768"/>
            <a:satOff val="8397"/>
            <a:lumOff val="-40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Policies and Procedures</a:t>
          </a:r>
          <a:endParaRPr lang="en-US" sz="1500" b="1" kern="1200" dirty="0"/>
        </a:p>
      </dsp:txBody>
      <dsp:txXfrm>
        <a:off x="3677106" y="3779997"/>
        <a:ext cx="1212893" cy="971341"/>
      </dsp:txXfrm>
    </dsp:sp>
    <dsp:sp modelId="{90A8BA8F-BC6E-4FBC-8343-6E9BE7183000}">
      <dsp:nvSpPr>
        <dsp:cNvPr id="0" name=""/>
        <dsp:cNvSpPr/>
      </dsp:nvSpPr>
      <dsp:spPr>
        <a:xfrm>
          <a:off x="1564401" y="1789658"/>
          <a:ext cx="1859967" cy="1373683"/>
        </a:xfrm>
        <a:prstGeom prst="ellipse">
          <a:avLst/>
        </a:prstGeom>
        <a:solidFill>
          <a:schemeClr val="accent5">
            <a:alpha val="50000"/>
            <a:hueOff val="3257024"/>
            <a:satOff val="11196"/>
            <a:lumOff val="-5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t>Job Evaluation</a:t>
          </a:r>
          <a:endParaRPr lang="en-US" sz="1900" b="1" kern="1200" dirty="0"/>
        </a:p>
      </dsp:txBody>
      <dsp:txXfrm>
        <a:off x="1836787" y="1990829"/>
        <a:ext cx="1315195" cy="97134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6349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defRPr>
            </a:lvl1pPr>
          </a:lstStyle>
          <a:p>
            <a:pPr>
              <a:defRPr/>
            </a:pPr>
            <a:endParaRPr lang="en-US"/>
          </a:p>
        </p:txBody>
      </p:sp>
      <p:sp>
        <p:nvSpPr>
          <p:cNvPr id="6349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6349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ea typeface="+mn-ea"/>
              </a:defRPr>
            </a:lvl1pPr>
          </a:lstStyle>
          <a:p>
            <a:pPr>
              <a:defRPr/>
            </a:pPr>
            <a:fld id="{FB6A6988-E301-4644-BBB7-EB84CF8A15F9}" type="slidenum">
              <a:rPr lang="en-US"/>
              <a:pPr>
                <a:defRPr/>
              </a:pPr>
              <a:t>‹#›</a:t>
            </a:fld>
            <a:endParaRPr lang="en-US"/>
          </a:p>
        </p:txBody>
      </p:sp>
    </p:spTree>
    <p:extLst>
      <p:ext uri="{BB962C8B-B14F-4D97-AF65-F5344CB8AC3E}">
        <p14:creationId xmlns:p14="http://schemas.microsoft.com/office/powerpoint/2010/main" val="252684645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098" name="Rectangle 1026"/>
          <p:cNvSpPr>
            <a:spLocks noGrp="1" noChangeArrowheads="1"/>
          </p:cNvSpPr>
          <p:nvPr>
            <p:ph type="ctrTitle"/>
          </p:nvPr>
        </p:nvSpPr>
        <p:spPr>
          <a:xfrm>
            <a:off x="381000" y="1524000"/>
            <a:ext cx="8001000" cy="1143000"/>
          </a:xfrm>
        </p:spPr>
        <p:txBody>
          <a:bodyPr/>
          <a:lstStyle>
            <a:lvl1pPr>
              <a:defRPr/>
            </a:lvl1pPr>
          </a:lstStyle>
          <a:p>
            <a:r>
              <a:rPr lang="en-US" smtClean="0"/>
              <a:t>Click to edit Master title style</a:t>
            </a:r>
            <a:endParaRPr lang="en-US"/>
          </a:p>
        </p:txBody>
      </p:sp>
      <p:sp>
        <p:nvSpPr>
          <p:cNvPr id="4099" name="Rectangle 1027"/>
          <p:cNvSpPr>
            <a:spLocks noGrp="1" noChangeArrowheads="1"/>
          </p:cNvSpPr>
          <p:nvPr>
            <p:ph type="subTitle" idx="1"/>
          </p:nvPr>
        </p:nvSpPr>
        <p:spPr>
          <a:xfrm>
            <a:off x="381000" y="2971800"/>
            <a:ext cx="7391400" cy="2667000"/>
          </a:xfrm>
        </p:spPr>
        <p:txBody>
          <a:bodyPr/>
          <a:lstStyle>
            <a:lvl1pPr marL="0" indent="0">
              <a:buFontTx/>
              <a:buNone/>
              <a:defRPr sz="2400"/>
            </a:lvl1pPr>
          </a:lstStyle>
          <a:p>
            <a:r>
              <a:rPr lang="en-US" smtClean="0"/>
              <a:t>Click to edit Master subtitle style</a:t>
            </a:r>
            <a:endParaRPr lang="en-US"/>
          </a:p>
        </p:txBody>
      </p:sp>
    </p:spTree>
    <p:extLst>
      <p:ext uri="{BB962C8B-B14F-4D97-AF65-F5344CB8AC3E}">
        <p14:creationId xmlns:p14="http://schemas.microsoft.com/office/powerpoint/2010/main" val="308819939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7212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92457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981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981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975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7279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33596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643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4749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5810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5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609600"/>
            <a:ext cx="20193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609600"/>
            <a:ext cx="59055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948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60960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981200"/>
            <a:ext cx="8077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85"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iterate type="lt">
                                    <p:tmPct val="100000"/>
                                  </p:iterate>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additive="base">
                                        <p:cTn id="7" dur="75" fill="hold"/>
                                        <p:tgtEl>
                                          <p:spTgt spid="1027">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1027">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3" name="Laser"/>
                                        </p:tgtEl>
                                      </p:cMediaNode>
                                    </p:audio>
                                  </p:subTnLst>
                                </p:cTn>
                              </p:par>
                              <p:par>
                                <p:cTn id="9" presetID="2" presetClass="entr" presetSubtype="3" fill="hold" grpId="0" nodeType="withEffect">
                                  <p:stCondLst>
                                    <p:cond delay="0"/>
                                  </p:stCondLst>
                                  <p:iterate type="lt">
                                    <p:tmPct val="100000"/>
                                  </p:iterate>
                                  <p:childTnLst>
                                    <p:set>
                                      <p:cBhvr>
                                        <p:cTn id="10" dur="1" fill="hold">
                                          <p:stCondLst>
                                            <p:cond delay="0"/>
                                          </p:stCondLst>
                                        </p:cTn>
                                        <p:tgtEl>
                                          <p:spTgt spid="1027">
                                            <p:txEl>
                                              <p:pRg st="1" end="1"/>
                                            </p:txEl>
                                          </p:spTgt>
                                        </p:tgtEl>
                                        <p:attrNameLst>
                                          <p:attrName>style.visibility</p:attrName>
                                        </p:attrNameLst>
                                      </p:cBhvr>
                                      <p:to>
                                        <p:strVal val="visible"/>
                                      </p:to>
                                    </p:set>
                                    <p:anim calcmode="lin" valueType="num">
                                      <p:cBhvr additive="base">
                                        <p:cTn id="11" dur="75" fill="hold"/>
                                        <p:tgtEl>
                                          <p:spTgt spid="1027">
                                            <p:txEl>
                                              <p:pRg st="1" end="1"/>
                                            </p:txEl>
                                          </p:spTgt>
                                        </p:tgtEl>
                                        <p:attrNameLst>
                                          <p:attrName>ppt_x</p:attrName>
                                        </p:attrNameLst>
                                      </p:cBhvr>
                                      <p:tavLst>
                                        <p:tav tm="0">
                                          <p:val>
                                            <p:strVal val="1+#ppt_w/2"/>
                                          </p:val>
                                        </p:tav>
                                        <p:tav tm="100000">
                                          <p:val>
                                            <p:strVal val="#ppt_x"/>
                                          </p:val>
                                        </p:tav>
                                      </p:tavLst>
                                    </p:anim>
                                    <p:anim calcmode="lin" valueType="num">
                                      <p:cBhvr additive="base">
                                        <p:cTn id="12" dur="75" fill="hold"/>
                                        <p:tgtEl>
                                          <p:spTgt spid="1027">
                                            <p:txEl>
                                              <p:pRg st="1" end="1"/>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13" name="Laser"/>
                                        </p:tgtEl>
                                      </p:cMediaNode>
                                    </p:audio>
                                  </p:subTnLst>
                                </p:cTn>
                              </p:par>
                              <p:par>
                                <p:cTn id="13" presetID="2" presetClass="entr" presetSubtype="3" fill="hold" grpId="0" nodeType="withEffect">
                                  <p:stCondLst>
                                    <p:cond delay="0"/>
                                  </p:stCondLst>
                                  <p:iterate type="lt">
                                    <p:tmPct val="100000"/>
                                  </p:iterate>
                                  <p:childTnLst>
                                    <p:set>
                                      <p:cBhvr>
                                        <p:cTn id="14" dur="1" fill="hold">
                                          <p:stCondLst>
                                            <p:cond delay="0"/>
                                          </p:stCondLst>
                                        </p:cTn>
                                        <p:tgtEl>
                                          <p:spTgt spid="1027">
                                            <p:txEl>
                                              <p:pRg st="2" end="2"/>
                                            </p:txEl>
                                          </p:spTgt>
                                        </p:tgtEl>
                                        <p:attrNameLst>
                                          <p:attrName>style.visibility</p:attrName>
                                        </p:attrNameLst>
                                      </p:cBhvr>
                                      <p:to>
                                        <p:strVal val="visible"/>
                                      </p:to>
                                    </p:set>
                                    <p:anim calcmode="lin" valueType="num">
                                      <p:cBhvr additive="base">
                                        <p:cTn id="15" dur="75" fill="hold"/>
                                        <p:tgtEl>
                                          <p:spTgt spid="1027">
                                            <p:txEl>
                                              <p:pRg st="2" end="2"/>
                                            </p:txEl>
                                          </p:spTgt>
                                        </p:tgtEl>
                                        <p:attrNameLst>
                                          <p:attrName>ppt_x</p:attrName>
                                        </p:attrNameLst>
                                      </p:cBhvr>
                                      <p:tavLst>
                                        <p:tav tm="0">
                                          <p:val>
                                            <p:strVal val="1+#ppt_w/2"/>
                                          </p:val>
                                        </p:tav>
                                        <p:tav tm="100000">
                                          <p:val>
                                            <p:strVal val="#ppt_x"/>
                                          </p:val>
                                        </p:tav>
                                      </p:tavLst>
                                    </p:anim>
                                    <p:anim calcmode="lin" valueType="num">
                                      <p:cBhvr additive="base">
                                        <p:cTn id="16" dur="75" fill="hold"/>
                                        <p:tgtEl>
                                          <p:spTgt spid="1027">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3" name="Laser"/>
                                        </p:tgtEl>
                                      </p:cMediaNode>
                                    </p:audio>
                                  </p:subTnLst>
                                </p:cTn>
                              </p:par>
                              <p:par>
                                <p:cTn id="17" presetID="2" presetClass="entr" presetSubtype="3" fill="hold" grpId="0" nodeType="withEffect">
                                  <p:stCondLst>
                                    <p:cond delay="0"/>
                                  </p:stCondLst>
                                  <p:iterate type="lt">
                                    <p:tmPct val="100000"/>
                                  </p:iterate>
                                  <p:childTnLst>
                                    <p:set>
                                      <p:cBhvr>
                                        <p:cTn id="18" dur="1" fill="hold">
                                          <p:stCondLst>
                                            <p:cond delay="0"/>
                                          </p:stCondLst>
                                        </p:cTn>
                                        <p:tgtEl>
                                          <p:spTgt spid="1027">
                                            <p:txEl>
                                              <p:pRg st="3" end="3"/>
                                            </p:txEl>
                                          </p:spTgt>
                                        </p:tgtEl>
                                        <p:attrNameLst>
                                          <p:attrName>style.visibility</p:attrName>
                                        </p:attrNameLst>
                                      </p:cBhvr>
                                      <p:to>
                                        <p:strVal val="visible"/>
                                      </p:to>
                                    </p:set>
                                    <p:anim calcmode="lin" valueType="num">
                                      <p:cBhvr additive="base">
                                        <p:cTn id="19" dur="75" fill="hold"/>
                                        <p:tgtEl>
                                          <p:spTgt spid="1027">
                                            <p:txEl>
                                              <p:pRg st="3" end="3"/>
                                            </p:txEl>
                                          </p:spTgt>
                                        </p:tgtEl>
                                        <p:attrNameLst>
                                          <p:attrName>ppt_x</p:attrName>
                                        </p:attrNameLst>
                                      </p:cBhvr>
                                      <p:tavLst>
                                        <p:tav tm="0">
                                          <p:val>
                                            <p:strVal val="1+#ppt_w/2"/>
                                          </p:val>
                                        </p:tav>
                                        <p:tav tm="100000">
                                          <p:val>
                                            <p:strVal val="#ppt_x"/>
                                          </p:val>
                                        </p:tav>
                                      </p:tavLst>
                                    </p:anim>
                                    <p:anim calcmode="lin" valueType="num">
                                      <p:cBhvr additive="base">
                                        <p:cTn id="20" dur="75" fill="hold"/>
                                        <p:tgtEl>
                                          <p:spTgt spid="1027">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13" name="Laser"/>
                                        </p:tgtEl>
                                      </p:cMediaNode>
                                    </p:audio>
                                  </p:subTnLst>
                                </p:cTn>
                              </p:par>
                              <p:par>
                                <p:cTn id="21" presetID="2" presetClass="entr" presetSubtype="3" fill="hold" grpId="0" nodeType="withEffect">
                                  <p:stCondLst>
                                    <p:cond delay="0"/>
                                  </p:stCondLst>
                                  <p:iterate type="lt">
                                    <p:tmPct val="100000"/>
                                  </p:iterate>
                                  <p:childTnLst>
                                    <p:set>
                                      <p:cBhvr>
                                        <p:cTn id="22" dur="1" fill="hold">
                                          <p:stCondLst>
                                            <p:cond delay="0"/>
                                          </p:stCondLst>
                                        </p:cTn>
                                        <p:tgtEl>
                                          <p:spTgt spid="1027">
                                            <p:txEl>
                                              <p:pRg st="4" end="4"/>
                                            </p:txEl>
                                          </p:spTgt>
                                        </p:tgtEl>
                                        <p:attrNameLst>
                                          <p:attrName>style.visibility</p:attrName>
                                        </p:attrNameLst>
                                      </p:cBhvr>
                                      <p:to>
                                        <p:strVal val="visible"/>
                                      </p:to>
                                    </p:set>
                                    <p:anim calcmode="lin" valueType="num">
                                      <p:cBhvr additive="base">
                                        <p:cTn id="23" dur="75" fill="hold"/>
                                        <p:tgtEl>
                                          <p:spTgt spid="1027">
                                            <p:txEl>
                                              <p:pRg st="4" end="4"/>
                                            </p:txEl>
                                          </p:spTgt>
                                        </p:tgtEl>
                                        <p:attrNameLst>
                                          <p:attrName>ppt_x</p:attrName>
                                        </p:attrNameLst>
                                      </p:cBhvr>
                                      <p:tavLst>
                                        <p:tav tm="0">
                                          <p:val>
                                            <p:strVal val="1+#ppt_w/2"/>
                                          </p:val>
                                        </p:tav>
                                        <p:tav tm="100000">
                                          <p:val>
                                            <p:strVal val="#ppt_x"/>
                                          </p:val>
                                        </p:tav>
                                      </p:tavLst>
                                    </p:anim>
                                    <p:anim calcmode="lin" valueType="num">
                                      <p:cBhvr additive="base">
                                        <p:cTn id="24" dur="75" fill="hold"/>
                                        <p:tgtEl>
                                          <p:spTgt spid="1027">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13" name="Laser"/>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utoUpdateAnimBg="0">
        <p:tmplLst>
          <p:tmpl lvl="1">
            <p:tnLst>
              <p:par>
                <p:cTn presetID="2" presetClass="entr" presetSubtype="3" fill="hold" nodeType="clickEffect">
                  <p:stCondLst>
                    <p:cond delay="0"/>
                  </p:stCondLst>
                  <p:iterate type="lt">
                    <p:tmPct val="100000"/>
                  </p:iterate>
                  <p:childTnLst>
                    <p:set>
                      <p:cBhvr>
                        <p:cTn dur="1" fill="hold">
                          <p:stCondLst>
                            <p:cond delay="0"/>
                          </p:stCondLst>
                        </p:cTn>
                        <p:tgtEl>
                          <p:spTgt spid="1027"/>
                        </p:tgtEl>
                        <p:attrNameLst>
                          <p:attrName>style.visibility</p:attrName>
                        </p:attrNameLst>
                      </p:cBhvr>
                      <p:to>
                        <p:strVal val="visible"/>
                      </p:to>
                    </p:set>
                    <p:anim calcmode="lin" valueType="num">
                      <p:cBhvr additive="base">
                        <p:cTn dur="75" fill="hold"/>
                        <p:tgtEl>
                          <p:spTgt spid="1027"/>
                        </p:tgtEl>
                        <p:attrNameLst>
                          <p:attrName>ppt_x</p:attrName>
                        </p:attrNameLst>
                      </p:cBhvr>
                      <p:tavLst>
                        <p:tav tm="0">
                          <p:val>
                            <p:strVal val="1+#ppt_w/2"/>
                          </p:val>
                        </p:tav>
                        <p:tav tm="100000">
                          <p:val>
                            <p:strVal val="#ppt_x"/>
                          </p:val>
                        </p:tav>
                      </p:tavLst>
                    </p:anim>
                    <p:anim calcmode="lin" valueType="num">
                      <p:cBhvr additive="base">
                        <p:cTn dur="75" fill="hold"/>
                        <p:tgtEl>
                          <p:spTgt spid="1027"/>
                        </p:tgtEl>
                        <p:attrNameLst>
                          <p:attrName>ppt_y</p:attrName>
                        </p:attrNameLst>
                      </p:cBhvr>
                      <p:tavLst>
                        <p:tav tm="0">
                          <p:val>
                            <p:strVal val="0-#ppt_h/2"/>
                          </p:val>
                        </p:tav>
                        <p:tav tm="100000">
                          <p:val>
                            <p:strVal val="#ppt_y"/>
                          </p:val>
                        </p:tav>
                      </p:tavLst>
                    </p:anim>
                  </p:childTnLst>
                </p:cTn>
              </p:par>
            </p:tnLst>
          </p:tmpl>
          <p:tmpl lvl="2">
            <p:tnLst>
              <p:par>
                <p:cTn presetID="2" presetClass="entr" presetSubtype="3" fill="hold" nodeType="withEffect">
                  <p:stCondLst>
                    <p:cond delay="0"/>
                  </p:stCondLst>
                  <p:iterate type="lt">
                    <p:tmPct val="100000"/>
                  </p:iterate>
                  <p:childTnLst>
                    <p:set>
                      <p:cBhvr>
                        <p:cTn dur="1" fill="hold">
                          <p:stCondLst>
                            <p:cond delay="0"/>
                          </p:stCondLst>
                        </p:cTn>
                        <p:tgtEl>
                          <p:spTgt spid="1027"/>
                        </p:tgtEl>
                        <p:attrNameLst>
                          <p:attrName>style.visibility</p:attrName>
                        </p:attrNameLst>
                      </p:cBhvr>
                      <p:to>
                        <p:strVal val="visible"/>
                      </p:to>
                    </p:set>
                    <p:anim calcmode="lin" valueType="num">
                      <p:cBhvr additive="base">
                        <p:cTn dur="75" fill="hold"/>
                        <p:tgtEl>
                          <p:spTgt spid="1027"/>
                        </p:tgtEl>
                        <p:attrNameLst>
                          <p:attrName>ppt_x</p:attrName>
                        </p:attrNameLst>
                      </p:cBhvr>
                      <p:tavLst>
                        <p:tav tm="0">
                          <p:val>
                            <p:strVal val="1+#ppt_w/2"/>
                          </p:val>
                        </p:tav>
                        <p:tav tm="100000">
                          <p:val>
                            <p:strVal val="#ppt_x"/>
                          </p:val>
                        </p:tav>
                      </p:tavLst>
                    </p:anim>
                    <p:anim calcmode="lin" valueType="num">
                      <p:cBhvr additive="base">
                        <p:cTn dur="75" fill="hold"/>
                        <p:tgtEl>
                          <p:spTgt spid="1027"/>
                        </p:tgtEl>
                        <p:attrNameLst>
                          <p:attrName>ppt_y</p:attrName>
                        </p:attrNameLst>
                      </p:cBhvr>
                      <p:tavLst>
                        <p:tav tm="0">
                          <p:val>
                            <p:strVal val="0-#ppt_h/2"/>
                          </p:val>
                        </p:tav>
                        <p:tav tm="100000">
                          <p:val>
                            <p:strVal val="#ppt_y"/>
                          </p:val>
                        </p:tav>
                      </p:tavLst>
                    </p:anim>
                  </p:childTnLst>
                </p:cTn>
              </p:par>
            </p:tnLst>
          </p:tmpl>
          <p:tmpl lvl="3">
            <p:tnLst>
              <p:par>
                <p:cTn presetID="2" presetClass="entr" presetSubtype="3" fill="hold" nodeType="withEffect">
                  <p:stCondLst>
                    <p:cond delay="0"/>
                  </p:stCondLst>
                  <p:iterate type="lt">
                    <p:tmPct val="100000"/>
                  </p:iterate>
                  <p:childTnLst>
                    <p:set>
                      <p:cBhvr>
                        <p:cTn dur="1" fill="hold">
                          <p:stCondLst>
                            <p:cond delay="0"/>
                          </p:stCondLst>
                        </p:cTn>
                        <p:tgtEl>
                          <p:spTgt spid="1027"/>
                        </p:tgtEl>
                        <p:attrNameLst>
                          <p:attrName>style.visibility</p:attrName>
                        </p:attrNameLst>
                      </p:cBhvr>
                      <p:to>
                        <p:strVal val="visible"/>
                      </p:to>
                    </p:set>
                    <p:anim calcmode="lin" valueType="num">
                      <p:cBhvr additive="base">
                        <p:cTn dur="75" fill="hold"/>
                        <p:tgtEl>
                          <p:spTgt spid="1027"/>
                        </p:tgtEl>
                        <p:attrNameLst>
                          <p:attrName>ppt_x</p:attrName>
                        </p:attrNameLst>
                      </p:cBhvr>
                      <p:tavLst>
                        <p:tav tm="0">
                          <p:val>
                            <p:strVal val="1+#ppt_w/2"/>
                          </p:val>
                        </p:tav>
                        <p:tav tm="100000">
                          <p:val>
                            <p:strVal val="#ppt_x"/>
                          </p:val>
                        </p:tav>
                      </p:tavLst>
                    </p:anim>
                    <p:anim calcmode="lin" valueType="num">
                      <p:cBhvr additive="base">
                        <p:cTn dur="75" fill="hold"/>
                        <p:tgtEl>
                          <p:spTgt spid="1027"/>
                        </p:tgtEl>
                        <p:attrNameLst>
                          <p:attrName>ppt_y</p:attrName>
                        </p:attrNameLst>
                      </p:cBhvr>
                      <p:tavLst>
                        <p:tav tm="0">
                          <p:val>
                            <p:strVal val="0-#ppt_h/2"/>
                          </p:val>
                        </p:tav>
                        <p:tav tm="100000">
                          <p:val>
                            <p:strVal val="#ppt_y"/>
                          </p:val>
                        </p:tav>
                      </p:tavLst>
                    </p:anim>
                  </p:childTnLst>
                </p:cTn>
              </p:par>
            </p:tnLst>
          </p:tmpl>
          <p:tmpl lvl="4">
            <p:tnLst>
              <p:par>
                <p:cTn presetID="2" presetClass="entr" presetSubtype="3" fill="hold" nodeType="withEffect">
                  <p:stCondLst>
                    <p:cond delay="0"/>
                  </p:stCondLst>
                  <p:iterate type="lt">
                    <p:tmPct val="100000"/>
                  </p:iterate>
                  <p:childTnLst>
                    <p:set>
                      <p:cBhvr>
                        <p:cTn dur="1" fill="hold">
                          <p:stCondLst>
                            <p:cond delay="0"/>
                          </p:stCondLst>
                        </p:cTn>
                        <p:tgtEl>
                          <p:spTgt spid="1027"/>
                        </p:tgtEl>
                        <p:attrNameLst>
                          <p:attrName>style.visibility</p:attrName>
                        </p:attrNameLst>
                      </p:cBhvr>
                      <p:to>
                        <p:strVal val="visible"/>
                      </p:to>
                    </p:set>
                    <p:anim calcmode="lin" valueType="num">
                      <p:cBhvr additive="base">
                        <p:cTn dur="75" fill="hold"/>
                        <p:tgtEl>
                          <p:spTgt spid="1027"/>
                        </p:tgtEl>
                        <p:attrNameLst>
                          <p:attrName>ppt_x</p:attrName>
                        </p:attrNameLst>
                      </p:cBhvr>
                      <p:tavLst>
                        <p:tav tm="0">
                          <p:val>
                            <p:strVal val="1+#ppt_w/2"/>
                          </p:val>
                        </p:tav>
                        <p:tav tm="100000">
                          <p:val>
                            <p:strVal val="#ppt_x"/>
                          </p:val>
                        </p:tav>
                      </p:tavLst>
                    </p:anim>
                    <p:anim calcmode="lin" valueType="num">
                      <p:cBhvr additive="base">
                        <p:cTn dur="75" fill="hold"/>
                        <p:tgtEl>
                          <p:spTgt spid="1027"/>
                        </p:tgtEl>
                        <p:attrNameLst>
                          <p:attrName>ppt_y</p:attrName>
                        </p:attrNameLst>
                      </p:cBhvr>
                      <p:tavLst>
                        <p:tav tm="0">
                          <p:val>
                            <p:strVal val="0-#ppt_h/2"/>
                          </p:val>
                        </p:tav>
                        <p:tav tm="100000">
                          <p:val>
                            <p:strVal val="#ppt_y"/>
                          </p:val>
                        </p:tav>
                      </p:tavLst>
                    </p:anim>
                  </p:childTnLst>
                </p:cTn>
              </p:par>
            </p:tnLst>
          </p:tmpl>
          <p:tmpl lvl="5">
            <p:tnLst>
              <p:par>
                <p:cTn presetID="2" presetClass="entr" presetSubtype="3" fill="hold" nodeType="withEffect">
                  <p:stCondLst>
                    <p:cond delay="0"/>
                  </p:stCondLst>
                  <p:iterate type="lt">
                    <p:tmPct val="100000"/>
                  </p:iterate>
                  <p:childTnLst>
                    <p:set>
                      <p:cBhvr>
                        <p:cTn dur="1" fill="hold">
                          <p:stCondLst>
                            <p:cond delay="0"/>
                          </p:stCondLst>
                        </p:cTn>
                        <p:tgtEl>
                          <p:spTgt spid="1027"/>
                        </p:tgtEl>
                        <p:attrNameLst>
                          <p:attrName>style.visibility</p:attrName>
                        </p:attrNameLst>
                      </p:cBhvr>
                      <p:to>
                        <p:strVal val="visible"/>
                      </p:to>
                    </p:set>
                    <p:anim calcmode="lin" valueType="num">
                      <p:cBhvr additive="base">
                        <p:cTn dur="75" fill="hold"/>
                        <p:tgtEl>
                          <p:spTgt spid="1027"/>
                        </p:tgtEl>
                        <p:attrNameLst>
                          <p:attrName>ppt_x</p:attrName>
                        </p:attrNameLst>
                      </p:cBhvr>
                      <p:tavLst>
                        <p:tav tm="0">
                          <p:val>
                            <p:strVal val="1+#ppt_w/2"/>
                          </p:val>
                        </p:tav>
                        <p:tav tm="100000">
                          <p:val>
                            <p:strVal val="#ppt_x"/>
                          </p:val>
                        </p:tav>
                      </p:tavLst>
                    </p:anim>
                    <p:anim calcmode="lin" valueType="num">
                      <p:cBhvr additive="base">
                        <p:cTn dur="75" fill="hold"/>
                        <p:tgtEl>
                          <p:spTgt spid="1027"/>
                        </p:tgtEl>
                        <p:attrNameLst>
                          <p:attrName>ppt_y</p:attrName>
                        </p:attrNameLst>
                      </p:cBhvr>
                      <p:tavLst>
                        <p:tav tm="0">
                          <p:val>
                            <p:strVal val="0-#ppt_h/2"/>
                          </p:val>
                        </p:tav>
                        <p:tav tm="100000">
                          <p:val>
                            <p:strVal val="#ppt_y"/>
                          </p:val>
                        </p:tav>
                      </p:tavLst>
                    </p:anim>
                  </p:childTnLst>
                </p:cTn>
              </p:par>
            </p:tnLst>
          </p:tmpl>
        </p:tmplLst>
      </p:bldP>
    </p:bldLst>
  </p:timing>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2pPr>
      <a:lvl3pPr algn="l" rtl="0" eaLnBrk="0" fontAlgn="base" hangingPunct="0">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3pPr>
      <a:lvl4pPr algn="l" rtl="0" eaLnBrk="0" fontAlgn="base" hangingPunct="0">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4pPr>
      <a:lvl5pPr algn="l" rtl="0" eaLnBrk="0" fontAlgn="base" hangingPunct="0">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5pPr>
      <a:lvl6pPr marL="457200" algn="l" rtl="0" eaLnBrk="1" fontAlgn="base" hangingPunct="1">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6pPr>
      <a:lvl7pPr marL="914400" algn="l" rtl="0" eaLnBrk="1" fontAlgn="base" hangingPunct="1">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7pPr>
      <a:lvl8pPr marL="1371600" algn="l" rtl="0" eaLnBrk="1" fontAlgn="base" hangingPunct="1">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8pPr>
      <a:lvl9pPr marL="1828800" algn="l" rtl="0" eaLnBrk="1" fontAlgn="base" hangingPunct="1">
        <a:spcBef>
          <a:spcPct val="0"/>
        </a:spcBef>
        <a:spcAft>
          <a:spcPct val="0"/>
        </a:spcAft>
        <a:defRPr sz="3400">
          <a:solidFill>
            <a:schemeClr val="tx2"/>
          </a:solidFill>
          <a:latin typeface="B Frutiger Bold" pitchFamily="63" charset="0"/>
          <a:ea typeface="ＭＳ Ｐゴシック" pitchFamily="63" charset="-128"/>
          <a:cs typeface="ＭＳ Ｐゴシック" pitchFamily="63"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609600"/>
            <a:ext cx="6629400" cy="2819400"/>
          </a:xfrm>
        </p:spPr>
        <p:txBody>
          <a:bodyPr/>
          <a:lstStyle/>
          <a:p>
            <a:pPr eaLnBrk="1" hangingPunct="1"/>
            <a:r>
              <a:rPr lang="en-US" sz="4400" smtClean="0"/>
              <a:t>Stephenville ISD</a:t>
            </a:r>
            <a:br>
              <a:rPr lang="en-US" sz="4400" smtClean="0"/>
            </a:br>
            <a:r>
              <a:rPr lang="en-US" sz="4400" smtClean="0"/>
              <a:t>Pay Study Design</a:t>
            </a:r>
            <a:br>
              <a:rPr lang="en-US" sz="4400" smtClean="0"/>
            </a:br>
            <a:endParaRPr lang="en-US" sz="4400" smtClean="0"/>
          </a:p>
        </p:txBody>
      </p:sp>
      <p:sp>
        <p:nvSpPr>
          <p:cNvPr id="3075" name="Rectangle 3"/>
          <p:cNvSpPr>
            <a:spLocks noGrp="1" noChangeArrowheads="1"/>
          </p:cNvSpPr>
          <p:nvPr>
            <p:ph type="subTitle" idx="1"/>
          </p:nvPr>
        </p:nvSpPr>
        <p:spPr>
          <a:xfrm>
            <a:off x="1219200" y="2819400"/>
            <a:ext cx="5943600" cy="3276600"/>
          </a:xfrm>
        </p:spPr>
        <p:txBody>
          <a:bodyPr/>
          <a:lstStyle/>
          <a:p>
            <a:pPr eaLnBrk="1" hangingPunct="1"/>
            <a:r>
              <a:rPr lang="en-US" sz="1600" smtClean="0"/>
              <a:t>August 20, 2012</a:t>
            </a:r>
          </a:p>
          <a:p>
            <a:pPr eaLnBrk="1" hangingPunct="1"/>
            <a:endParaRPr lang="en-US" sz="1600" smtClean="0"/>
          </a:p>
          <a:p>
            <a:pPr eaLnBrk="1" hangingPunct="1"/>
            <a:endParaRPr lang="en-US" sz="1600" smtClean="0"/>
          </a:p>
          <a:p>
            <a:pPr eaLnBrk="1" hangingPunct="1"/>
            <a:endParaRPr lang="en-US" sz="1600" smtClean="0"/>
          </a:p>
          <a:p>
            <a:pPr eaLnBrk="1" hangingPunct="1"/>
            <a:r>
              <a:rPr lang="en-US" smtClean="0"/>
              <a:t>Ann R. Patton CCP</a:t>
            </a:r>
          </a:p>
          <a:p>
            <a:pPr eaLnBrk="1" hangingPunct="1"/>
            <a:r>
              <a:rPr lang="en-US" smtClean="0"/>
              <a:t>Sr. Compensation Consultant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7772400" cy="1143000"/>
          </a:xfrm>
        </p:spPr>
        <p:txBody>
          <a:bodyPr/>
          <a:lstStyle/>
          <a:p>
            <a:pPr eaLnBrk="1" hangingPunct="1"/>
            <a:r>
              <a:rPr lang="en-US" sz="3100" smtClean="0"/>
              <a:t>Pay System </a:t>
            </a:r>
            <a:br>
              <a:rPr lang="en-US" sz="3100" smtClean="0"/>
            </a:br>
            <a:r>
              <a:rPr lang="en-US" sz="3100" smtClean="0"/>
              <a:t>Objectives and Strategies</a:t>
            </a:r>
          </a:p>
        </p:txBody>
      </p:sp>
      <p:sp>
        <p:nvSpPr>
          <p:cNvPr id="5123" name="Rectangle 3"/>
          <p:cNvSpPr>
            <a:spLocks noGrp="1" noChangeArrowheads="1"/>
          </p:cNvSpPr>
          <p:nvPr>
            <p:ph idx="1"/>
          </p:nvPr>
        </p:nvSpPr>
        <p:spPr>
          <a:xfrm>
            <a:off x="685800" y="1828800"/>
            <a:ext cx="7391400" cy="4648200"/>
          </a:xfrm>
        </p:spPr>
        <p:txBody>
          <a:bodyPr>
            <a:normAutofit lnSpcReduction="10000"/>
          </a:bodyPr>
          <a:lstStyle/>
          <a:p>
            <a:pPr eaLnBrk="1" hangingPunct="1">
              <a:lnSpc>
                <a:spcPct val="90000"/>
              </a:lnSpc>
              <a:defRPr/>
            </a:pPr>
            <a:r>
              <a:rPr lang="en-US" sz="2600" dirty="0"/>
              <a:t>Pay for job value</a:t>
            </a:r>
          </a:p>
          <a:p>
            <a:pPr lvl="2" eaLnBrk="1" hangingPunct="1">
              <a:lnSpc>
                <a:spcPct val="90000"/>
              </a:lnSpc>
              <a:defRPr/>
            </a:pPr>
            <a:r>
              <a:rPr lang="en-US" sz="2100" dirty="0" smtClean="0"/>
              <a:t>Pay </a:t>
            </a:r>
            <a:r>
              <a:rPr lang="en-US" sz="2100" dirty="0"/>
              <a:t>for the job </a:t>
            </a:r>
            <a:r>
              <a:rPr lang="en-US" sz="2100" dirty="0" smtClean="0"/>
              <a:t>responsibility level </a:t>
            </a:r>
          </a:p>
          <a:p>
            <a:pPr lvl="2" eaLnBrk="1" hangingPunct="1">
              <a:lnSpc>
                <a:spcPct val="90000"/>
              </a:lnSpc>
              <a:defRPr/>
            </a:pPr>
            <a:r>
              <a:rPr lang="en-US" sz="2100" dirty="0" smtClean="0"/>
              <a:t>Pay </a:t>
            </a:r>
            <a:r>
              <a:rPr lang="en-US" sz="2100" dirty="0"/>
              <a:t>compared to other employers</a:t>
            </a:r>
          </a:p>
          <a:p>
            <a:pPr lvl="2" eaLnBrk="1" hangingPunct="1">
              <a:lnSpc>
                <a:spcPct val="90000"/>
              </a:lnSpc>
              <a:defRPr/>
            </a:pPr>
            <a:endParaRPr lang="en-US" sz="1600" dirty="0"/>
          </a:p>
          <a:p>
            <a:pPr eaLnBrk="1" hangingPunct="1">
              <a:lnSpc>
                <a:spcPct val="90000"/>
              </a:lnSpc>
              <a:defRPr/>
            </a:pPr>
            <a:r>
              <a:rPr lang="en-US" sz="2600" dirty="0"/>
              <a:t>Recruit and hire skilled employees</a:t>
            </a:r>
          </a:p>
          <a:p>
            <a:pPr lvl="2" eaLnBrk="1" hangingPunct="1">
              <a:lnSpc>
                <a:spcPct val="90000"/>
              </a:lnSpc>
              <a:defRPr/>
            </a:pPr>
            <a:r>
              <a:rPr lang="en-US" sz="2100" dirty="0"/>
              <a:t>Starting pay is competitive and </a:t>
            </a:r>
            <a:r>
              <a:rPr lang="en-US" sz="2100" dirty="0" smtClean="0"/>
              <a:t>pay determination practices defined</a:t>
            </a:r>
            <a:endParaRPr lang="en-US" sz="2100" dirty="0"/>
          </a:p>
          <a:p>
            <a:pPr lvl="2" eaLnBrk="1" hangingPunct="1">
              <a:lnSpc>
                <a:spcPct val="90000"/>
              </a:lnSpc>
              <a:buFont typeface="Wingdings" pitchFamily="2" charset="2"/>
              <a:buNone/>
              <a:defRPr/>
            </a:pPr>
            <a:endParaRPr lang="en-US" sz="800" dirty="0"/>
          </a:p>
          <a:p>
            <a:pPr eaLnBrk="1" hangingPunct="1">
              <a:lnSpc>
                <a:spcPct val="90000"/>
              </a:lnSpc>
              <a:defRPr/>
            </a:pPr>
            <a:r>
              <a:rPr lang="en-US" sz="2600" dirty="0"/>
              <a:t>Retain good employees</a:t>
            </a:r>
          </a:p>
          <a:p>
            <a:pPr lvl="2" eaLnBrk="1" hangingPunct="1">
              <a:lnSpc>
                <a:spcPct val="90000"/>
              </a:lnSpc>
              <a:defRPr/>
            </a:pPr>
            <a:r>
              <a:rPr lang="en-US" sz="2100" dirty="0"/>
              <a:t>Provide regular pay increases that match </a:t>
            </a:r>
            <a:r>
              <a:rPr lang="en-US" sz="2100" dirty="0" smtClean="0"/>
              <a:t>competitors</a:t>
            </a:r>
            <a:endParaRPr lang="en-US" sz="800" dirty="0"/>
          </a:p>
          <a:p>
            <a:pPr eaLnBrk="1" hangingPunct="1">
              <a:lnSpc>
                <a:spcPct val="90000"/>
              </a:lnSpc>
              <a:defRPr/>
            </a:pPr>
            <a:r>
              <a:rPr lang="en-US" sz="2600" dirty="0"/>
              <a:t>Manage costs</a:t>
            </a:r>
          </a:p>
          <a:p>
            <a:pPr lvl="2" eaLnBrk="1" hangingPunct="1">
              <a:lnSpc>
                <a:spcPct val="90000"/>
              </a:lnSpc>
              <a:defRPr/>
            </a:pPr>
            <a:r>
              <a:rPr lang="en-US" sz="2100" dirty="0"/>
              <a:t>Stay within resources limits, pay range maximums, and total payroll cost amount</a:t>
            </a:r>
            <a:r>
              <a:rPr lang="en-US" sz="1600" dirty="0"/>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ppt_x</p:attrName>
                                        </p:attrNameLst>
                                      </p:cBhvr>
                                      <p:tavLst>
                                        <p:tav tm="0">
                                          <p:val>
                                            <p:strVal val="#ppt_x"/>
                                          </p:val>
                                        </p:tav>
                                        <p:tav tm="100000">
                                          <p:val>
                                            <p:strVal val="#ppt_x"/>
                                          </p:val>
                                        </p:tav>
                                      </p:tavLst>
                                    </p:anim>
                                    <p:anim calcmode="lin" valueType="num">
                                      <p:cBhvr>
                                        <p:cTn id="8" dur="500" fill="hold"/>
                                        <p:tgtEl>
                                          <p:spTgt spid="5122"/>
                                        </p:tgtEl>
                                        <p:attrNameLst>
                                          <p:attrName>ppt_y</p:attrName>
                                        </p:attrNameLst>
                                      </p:cBhvr>
                                      <p:tavLst>
                                        <p:tav tm="0">
                                          <p:val>
                                            <p:strVal val="#ppt_y-#ppt_h/2"/>
                                          </p:val>
                                        </p:tav>
                                        <p:tav tm="100000">
                                          <p:val>
                                            <p:strVal val="#ppt_y"/>
                                          </p:val>
                                        </p:tav>
                                      </p:tavLst>
                                    </p:anim>
                                    <p:anim calcmode="lin" valueType="num">
                                      <p:cBhvr>
                                        <p:cTn id="9" dur="500" fill="hold"/>
                                        <p:tgtEl>
                                          <p:spTgt spid="5122"/>
                                        </p:tgtEl>
                                        <p:attrNameLst>
                                          <p:attrName>ppt_w</p:attrName>
                                        </p:attrNameLst>
                                      </p:cBhvr>
                                      <p:tavLst>
                                        <p:tav tm="0">
                                          <p:val>
                                            <p:strVal val="#ppt_w"/>
                                          </p:val>
                                        </p:tav>
                                        <p:tav tm="100000">
                                          <p:val>
                                            <p:strVal val="#ppt_w"/>
                                          </p:val>
                                        </p:tav>
                                      </p:tavLst>
                                    </p:anim>
                                    <p:anim calcmode="lin" valueType="num">
                                      <p:cBhvr>
                                        <p:cTn id="10" dur="500" fill="hold"/>
                                        <p:tgtEl>
                                          <p:spTgt spid="5122"/>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5123"/>
                                        </p:tgtEl>
                                        <p:attrNameLst>
                                          <p:attrName>style.visibility</p:attrName>
                                        </p:attrNameLst>
                                      </p:cBhvr>
                                      <p:to>
                                        <p:strVal val="visible"/>
                                      </p:to>
                                    </p:set>
                                    <p:anim calcmode="lin" valueType="num">
                                      <p:cBhvr>
                                        <p:cTn id="15" dur="500" fill="hold"/>
                                        <p:tgtEl>
                                          <p:spTgt spid="5123"/>
                                        </p:tgtEl>
                                        <p:attrNameLst>
                                          <p:attrName>ppt_x</p:attrName>
                                        </p:attrNameLst>
                                      </p:cBhvr>
                                      <p:tavLst>
                                        <p:tav tm="0">
                                          <p:val>
                                            <p:strVal val="#ppt_x"/>
                                          </p:val>
                                        </p:tav>
                                        <p:tav tm="100000">
                                          <p:val>
                                            <p:strVal val="#ppt_x"/>
                                          </p:val>
                                        </p:tav>
                                      </p:tavLst>
                                    </p:anim>
                                    <p:anim calcmode="lin" valueType="num">
                                      <p:cBhvr>
                                        <p:cTn id="16" dur="500" fill="hold"/>
                                        <p:tgtEl>
                                          <p:spTgt spid="5123"/>
                                        </p:tgtEl>
                                        <p:attrNameLst>
                                          <p:attrName>ppt_y</p:attrName>
                                        </p:attrNameLst>
                                      </p:cBhvr>
                                      <p:tavLst>
                                        <p:tav tm="0">
                                          <p:val>
                                            <p:strVal val="#ppt_y+#ppt_h/2"/>
                                          </p:val>
                                        </p:tav>
                                        <p:tav tm="100000">
                                          <p:val>
                                            <p:strVal val="#ppt_y"/>
                                          </p:val>
                                        </p:tav>
                                      </p:tavLst>
                                    </p:anim>
                                    <p:anim calcmode="lin" valueType="num">
                                      <p:cBhvr>
                                        <p:cTn id="17" dur="500" fill="hold"/>
                                        <p:tgtEl>
                                          <p:spTgt spid="5123"/>
                                        </p:tgtEl>
                                        <p:attrNameLst>
                                          <p:attrName>ppt_w</p:attrName>
                                        </p:attrNameLst>
                                      </p:cBhvr>
                                      <p:tavLst>
                                        <p:tav tm="0">
                                          <p:val>
                                            <p:strVal val="#ppt_w"/>
                                          </p:val>
                                        </p:tav>
                                        <p:tav tm="100000">
                                          <p:val>
                                            <p:strVal val="#ppt_w"/>
                                          </p:val>
                                        </p:tav>
                                      </p:tavLst>
                                    </p:anim>
                                    <p:anim calcmode="lin" valueType="num">
                                      <p:cBhvr>
                                        <p:cTn id="18" dur="500" fill="hold"/>
                                        <p:tgtEl>
                                          <p:spTgt spid="51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84150"/>
            <a:ext cx="7543800" cy="1212850"/>
          </a:xfrm>
        </p:spPr>
        <p:txBody>
          <a:bodyPr/>
          <a:lstStyle/>
          <a:p>
            <a:pPr eaLnBrk="1" hangingPunct="1"/>
            <a:r>
              <a:rPr lang="en-US" sz="3100" smtClean="0"/>
              <a:t>How the Pay Plan was Developed</a:t>
            </a:r>
          </a:p>
        </p:txBody>
      </p:sp>
      <p:graphicFrame>
        <p:nvGraphicFramePr>
          <p:cNvPr id="34" name="Diagram 33"/>
          <p:cNvGraphicFramePr/>
          <p:nvPr/>
        </p:nvGraphicFramePr>
        <p:xfrm>
          <a:off x="-6096" y="1371600"/>
          <a:ext cx="8458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71450"/>
            <a:ext cx="8648700" cy="571500"/>
          </a:xfrm>
        </p:spPr>
        <p:txBody>
          <a:bodyPr/>
          <a:lstStyle/>
          <a:p>
            <a:pPr eaLnBrk="1" hangingPunct="1"/>
            <a:r>
              <a:rPr lang="en-US" sz="3100" smtClean="0"/>
              <a:t>Step 1:  Job Analysis</a:t>
            </a:r>
          </a:p>
        </p:txBody>
      </p:sp>
      <p:sp>
        <p:nvSpPr>
          <p:cNvPr id="7171" name="Rectangle 3"/>
          <p:cNvSpPr>
            <a:spLocks noGrp="1" noChangeArrowheads="1"/>
          </p:cNvSpPr>
          <p:nvPr>
            <p:ph sz="half" idx="1"/>
          </p:nvPr>
        </p:nvSpPr>
        <p:spPr>
          <a:xfrm>
            <a:off x="762000" y="990600"/>
            <a:ext cx="7848600" cy="5467350"/>
          </a:xfrm>
        </p:spPr>
        <p:txBody>
          <a:bodyPr/>
          <a:lstStyle/>
          <a:p>
            <a:pPr eaLnBrk="1" hangingPunct="1"/>
            <a:endParaRPr lang="en-US" sz="3000" smtClean="0"/>
          </a:p>
          <a:p>
            <a:pPr eaLnBrk="1" hangingPunct="1"/>
            <a:r>
              <a:rPr lang="en-US" smtClean="0"/>
              <a:t>Data was collected on job duties and responsibilities</a:t>
            </a:r>
          </a:p>
          <a:p>
            <a:pPr lvl="1" eaLnBrk="1" hangingPunct="1"/>
            <a:r>
              <a:rPr lang="en-US" sz="2800" smtClean="0"/>
              <a:t>Job Descriptions</a:t>
            </a:r>
          </a:p>
          <a:p>
            <a:pPr lvl="1" eaLnBrk="1" hangingPunct="1"/>
            <a:r>
              <a:rPr lang="en-US" sz="2800" smtClean="0"/>
              <a:t>Organizational Charts</a:t>
            </a:r>
          </a:p>
          <a:p>
            <a:pPr lvl="1" eaLnBrk="1" hangingPunct="1"/>
            <a:r>
              <a:rPr lang="en-US" sz="2800" smtClean="0"/>
              <a:t>Supervisor Interviews</a:t>
            </a:r>
          </a:p>
          <a:p>
            <a:pPr lvl="2" eaLnBrk="1" hangingPunct="1"/>
            <a:r>
              <a:rPr lang="en-US" sz="2800" smtClean="0"/>
              <a:t>15 completed</a:t>
            </a:r>
          </a:p>
          <a:p>
            <a:pPr lvl="1" eaLnBrk="1" hangingPunct="1"/>
            <a:endParaRPr lang="en-US" sz="3100" smtClean="0"/>
          </a:p>
          <a:p>
            <a:pPr eaLnBrk="1" hangingPunct="1"/>
            <a:endParaRPr lang="en-US" sz="3500"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7" presetClass="entr" presetSubtype="10" fill="hold" grpId="0" nodeType="afterEffect">
                                  <p:stCondLst>
                                    <p:cond delay="2000"/>
                                  </p:stCondLst>
                                  <p:childTnLst>
                                    <p:set>
                                      <p:cBhvr>
                                        <p:cTn id="11" dur="1" fill="hold">
                                          <p:stCondLst>
                                            <p:cond delay="0"/>
                                          </p:stCondLst>
                                        </p:cTn>
                                        <p:tgtEl>
                                          <p:spTgt spid="7171">
                                            <p:txEl>
                                              <p:pRg st="1" end="1"/>
                                            </p:txEl>
                                          </p:spTgt>
                                        </p:tgtEl>
                                        <p:attrNameLst>
                                          <p:attrName>style.visibility</p:attrName>
                                        </p:attrNameLst>
                                      </p:cBhvr>
                                      <p:to>
                                        <p:strVal val="visible"/>
                                      </p:to>
                                    </p:set>
                                    <p:anim calcmode="lin" valueType="num">
                                      <p:cBhvr>
                                        <p:cTn id="12" dur="500" fill="hold"/>
                                        <p:tgtEl>
                                          <p:spTgt spid="7171">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7171">
                                            <p:txEl>
                                              <p:pRg st="1" end="1"/>
                                            </p:txEl>
                                          </p:spTgt>
                                        </p:tgtEl>
                                        <p:attrNameLst>
                                          <p:attrName>ppt_h</p:attrName>
                                        </p:attrNameLst>
                                      </p:cBhvr>
                                      <p:tavLst>
                                        <p:tav tm="0">
                                          <p:val>
                                            <p:strVal val="#ppt_h"/>
                                          </p:val>
                                        </p:tav>
                                        <p:tav tm="100000">
                                          <p:val>
                                            <p:strVal val="#ppt_h"/>
                                          </p:val>
                                        </p:tav>
                                      </p:tavLst>
                                    </p:anim>
                                  </p:childTnLst>
                                </p:cTn>
                              </p:par>
                              <p:par>
                                <p:cTn id="14" presetID="17" presetClass="entr" presetSubtype="10" fill="hold" grpId="0" nodeType="withEffect">
                                  <p:stCondLst>
                                    <p:cond delay="4000"/>
                                  </p:stCondLst>
                                  <p:childTnLst>
                                    <p:set>
                                      <p:cBhvr>
                                        <p:cTn id="15" dur="1" fill="hold">
                                          <p:stCondLst>
                                            <p:cond delay="0"/>
                                          </p:stCondLst>
                                        </p:cTn>
                                        <p:tgtEl>
                                          <p:spTgt spid="7171">
                                            <p:txEl>
                                              <p:pRg st="2" end="2"/>
                                            </p:txEl>
                                          </p:spTgt>
                                        </p:tgtEl>
                                        <p:attrNameLst>
                                          <p:attrName>style.visibility</p:attrName>
                                        </p:attrNameLst>
                                      </p:cBhvr>
                                      <p:to>
                                        <p:strVal val="visible"/>
                                      </p:to>
                                    </p:set>
                                    <p:anim calcmode="lin" valueType="num">
                                      <p:cBhvr>
                                        <p:cTn id="16" dur="500" fill="hold"/>
                                        <p:tgtEl>
                                          <p:spTgt spid="7171">
                                            <p:txEl>
                                              <p:pRg st="2" end="2"/>
                                            </p:txEl>
                                          </p:spTgt>
                                        </p:tgtEl>
                                        <p:attrNameLst>
                                          <p:attrName>ppt_w</p:attrName>
                                        </p:attrNameLst>
                                      </p:cBhvr>
                                      <p:tavLst>
                                        <p:tav tm="0">
                                          <p:val>
                                            <p:fltVal val="0"/>
                                          </p:val>
                                        </p:tav>
                                        <p:tav tm="100000">
                                          <p:val>
                                            <p:strVal val="#ppt_w"/>
                                          </p:val>
                                        </p:tav>
                                      </p:tavLst>
                                    </p:anim>
                                    <p:anim calcmode="lin" valueType="num">
                                      <p:cBhvr>
                                        <p:cTn id="17" dur="500" fill="hold"/>
                                        <p:tgtEl>
                                          <p:spTgt spid="7171">
                                            <p:txEl>
                                              <p:pRg st="2" end="2"/>
                                            </p:txEl>
                                          </p:spTgt>
                                        </p:tgtEl>
                                        <p:attrNameLst>
                                          <p:attrName>ppt_h</p:attrName>
                                        </p:attrNameLst>
                                      </p:cBhvr>
                                      <p:tavLst>
                                        <p:tav tm="0">
                                          <p:val>
                                            <p:strVal val="#ppt_h"/>
                                          </p:val>
                                        </p:tav>
                                        <p:tav tm="100000">
                                          <p:val>
                                            <p:strVal val="#ppt_h"/>
                                          </p:val>
                                        </p:tav>
                                      </p:tavLst>
                                    </p:anim>
                                  </p:childTnLst>
                                </p:cTn>
                              </p:par>
                              <p:par>
                                <p:cTn id="18" presetID="17" presetClass="entr" presetSubtype="10" fill="hold" grpId="0" nodeType="withEffect">
                                  <p:stCondLst>
                                    <p:cond delay="4000"/>
                                  </p:stCondLst>
                                  <p:childTnLst>
                                    <p:set>
                                      <p:cBhvr>
                                        <p:cTn id="19" dur="1" fill="hold">
                                          <p:stCondLst>
                                            <p:cond delay="0"/>
                                          </p:stCondLst>
                                        </p:cTn>
                                        <p:tgtEl>
                                          <p:spTgt spid="7171">
                                            <p:txEl>
                                              <p:pRg st="3" end="3"/>
                                            </p:txEl>
                                          </p:spTgt>
                                        </p:tgtEl>
                                        <p:attrNameLst>
                                          <p:attrName>style.visibility</p:attrName>
                                        </p:attrNameLst>
                                      </p:cBhvr>
                                      <p:to>
                                        <p:strVal val="visible"/>
                                      </p:to>
                                    </p:set>
                                    <p:anim calcmode="lin" valueType="num">
                                      <p:cBhvr>
                                        <p:cTn id="20" dur="500" fill="hold"/>
                                        <p:tgtEl>
                                          <p:spTgt spid="7171">
                                            <p:txEl>
                                              <p:pRg st="3" end="3"/>
                                            </p:txEl>
                                          </p:spTgt>
                                        </p:tgtEl>
                                        <p:attrNameLst>
                                          <p:attrName>ppt_w</p:attrName>
                                        </p:attrNameLst>
                                      </p:cBhvr>
                                      <p:tavLst>
                                        <p:tav tm="0">
                                          <p:val>
                                            <p:fltVal val="0"/>
                                          </p:val>
                                        </p:tav>
                                        <p:tav tm="100000">
                                          <p:val>
                                            <p:strVal val="#ppt_w"/>
                                          </p:val>
                                        </p:tav>
                                      </p:tavLst>
                                    </p:anim>
                                    <p:anim calcmode="lin" valueType="num">
                                      <p:cBhvr>
                                        <p:cTn id="21" dur="500" fill="hold"/>
                                        <p:tgtEl>
                                          <p:spTgt spid="7171">
                                            <p:txEl>
                                              <p:pRg st="3" end="3"/>
                                            </p:txEl>
                                          </p:spTgt>
                                        </p:tgtEl>
                                        <p:attrNameLst>
                                          <p:attrName>ppt_h</p:attrName>
                                        </p:attrNameLst>
                                      </p:cBhvr>
                                      <p:tavLst>
                                        <p:tav tm="0">
                                          <p:val>
                                            <p:strVal val="#ppt_h"/>
                                          </p:val>
                                        </p:tav>
                                        <p:tav tm="100000">
                                          <p:val>
                                            <p:strVal val="#ppt_h"/>
                                          </p:val>
                                        </p:tav>
                                      </p:tavLst>
                                    </p:anim>
                                  </p:childTnLst>
                                </p:cTn>
                              </p:par>
                              <p:par>
                                <p:cTn id="22" presetID="17" presetClass="entr" presetSubtype="10" fill="hold" grpId="0" nodeType="withEffect">
                                  <p:stCondLst>
                                    <p:cond delay="3000"/>
                                  </p:stCondLst>
                                  <p:childTnLst>
                                    <p:set>
                                      <p:cBhvr>
                                        <p:cTn id="23" dur="1" fill="hold">
                                          <p:stCondLst>
                                            <p:cond delay="0"/>
                                          </p:stCondLst>
                                        </p:cTn>
                                        <p:tgtEl>
                                          <p:spTgt spid="7171">
                                            <p:txEl>
                                              <p:pRg st="4" end="4"/>
                                            </p:txEl>
                                          </p:spTgt>
                                        </p:tgtEl>
                                        <p:attrNameLst>
                                          <p:attrName>style.visibility</p:attrName>
                                        </p:attrNameLst>
                                      </p:cBhvr>
                                      <p:to>
                                        <p:strVal val="visible"/>
                                      </p:to>
                                    </p:set>
                                    <p:anim calcmode="lin" valueType="num">
                                      <p:cBhvr>
                                        <p:cTn id="24" dur="500" fill="hold"/>
                                        <p:tgtEl>
                                          <p:spTgt spid="7171">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7171">
                                            <p:txEl>
                                              <p:pRg st="4" end="4"/>
                                            </p:txEl>
                                          </p:spTgt>
                                        </p:tgtEl>
                                        <p:attrNameLst>
                                          <p:attrName>ppt_h</p:attrName>
                                        </p:attrNameLst>
                                      </p:cBhvr>
                                      <p:tavLst>
                                        <p:tav tm="0">
                                          <p:val>
                                            <p:strVal val="#ppt_h"/>
                                          </p:val>
                                        </p:tav>
                                        <p:tav tm="100000">
                                          <p:val>
                                            <p:strVal val="#ppt_h"/>
                                          </p:val>
                                        </p:tav>
                                      </p:tavLst>
                                    </p:anim>
                                  </p:childTnLst>
                                </p:cTn>
                              </p:par>
                              <p:par>
                                <p:cTn id="26" presetID="17" presetClass="entr" presetSubtype="10" fill="hold" grpId="0" nodeType="withEffect">
                                  <p:stCondLst>
                                    <p:cond delay="3000"/>
                                  </p:stCondLst>
                                  <p:childTnLst>
                                    <p:set>
                                      <p:cBhvr>
                                        <p:cTn id="27" dur="1" fill="hold">
                                          <p:stCondLst>
                                            <p:cond delay="0"/>
                                          </p:stCondLst>
                                        </p:cTn>
                                        <p:tgtEl>
                                          <p:spTgt spid="7171">
                                            <p:txEl>
                                              <p:pRg st="5" end="5"/>
                                            </p:txEl>
                                          </p:spTgt>
                                        </p:tgtEl>
                                        <p:attrNameLst>
                                          <p:attrName>style.visibility</p:attrName>
                                        </p:attrNameLst>
                                      </p:cBhvr>
                                      <p:to>
                                        <p:strVal val="visible"/>
                                      </p:to>
                                    </p:set>
                                    <p:anim calcmode="lin" valueType="num">
                                      <p:cBhvr>
                                        <p:cTn id="28" dur="500" fill="hold"/>
                                        <p:tgtEl>
                                          <p:spTgt spid="7171">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7171">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advAuto="100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28600" y="381000"/>
            <a:ext cx="77724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defRPr/>
            </a:pPr>
            <a:r>
              <a:rPr lang="en-US" sz="3100" dirty="0">
                <a:solidFill>
                  <a:schemeClr val="tx2"/>
                </a:solidFill>
                <a:latin typeface="+mj-lt"/>
                <a:ea typeface="+mj-ea"/>
                <a:cs typeface="+mj-cs"/>
              </a:rPr>
              <a:t>Step 2:  Job Evaluation</a:t>
            </a:r>
          </a:p>
        </p:txBody>
      </p:sp>
      <p:sp>
        <p:nvSpPr>
          <p:cNvPr id="9219" name="Rectangle 3" descr="Rectangle: Click to edit Master text styles&#10;Second level&#10;Third level&#10;Fourth level&#10;Fifth level"/>
          <p:cNvSpPr>
            <a:spLocks noChangeArrowheads="1"/>
          </p:cNvSpPr>
          <p:nvPr/>
        </p:nvSpPr>
        <p:spPr bwMode="auto">
          <a:xfrm>
            <a:off x="228600" y="2667000"/>
            <a:ext cx="305435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2"/>
              </a:buClr>
              <a:buSzPct val="70000"/>
              <a:buFont typeface="Wingdings" pitchFamily="2" charset="2"/>
              <a:buNone/>
            </a:pPr>
            <a:r>
              <a:rPr lang="en-US" sz="2000" b="1"/>
              <a:t>Knowledge</a:t>
            </a:r>
          </a:p>
          <a:p>
            <a:pPr marL="692150" lvl="1" indent="-347663">
              <a:spcBef>
                <a:spcPct val="20000"/>
              </a:spcBef>
              <a:buClr>
                <a:schemeClr val="accent2"/>
              </a:buClr>
              <a:buSzPct val="70000"/>
              <a:buFont typeface="Wingdings 2" pitchFamily="18" charset="2"/>
              <a:buChar char="è"/>
            </a:pPr>
            <a:r>
              <a:rPr lang="en-US" sz="2000"/>
              <a:t>Education</a:t>
            </a:r>
          </a:p>
          <a:p>
            <a:pPr marL="692150" lvl="1" indent="-347663">
              <a:spcBef>
                <a:spcPct val="20000"/>
              </a:spcBef>
              <a:buClr>
                <a:schemeClr val="accent2"/>
              </a:buClr>
              <a:buSzPct val="70000"/>
              <a:buFont typeface="Wingdings 2" pitchFamily="18" charset="2"/>
              <a:buChar char="è"/>
            </a:pPr>
            <a:r>
              <a:rPr lang="en-US" sz="2000"/>
              <a:t>Experience</a:t>
            </a:r>
          </a:p>
          <a:p>
            <a:pPr marL="692150" lvl="1" indent="-347663">
              <a:spcBef>
                <a:spcPct val="20000"/>
              </a:spcBef>
              <a:buClr>
                <a:schemeClr val="accent2"/>
              </a:buClr>
              <a:buSzPct val="70000"/>
              <a:buFont typeface="Wingdings 2" pitchFamily="18" charset="2"/>
              <a:buChar char="è"/>
            </a:pPr>
            <a:r>
              <a:rPr lang="en-US" sz="2000"/>
              <a:t>Expertise</a:t>
            </a:r>
          </a:p>
          <a:p>
            <a:pPr marL="692150" lvl="1" indent="-347663">
              <a:spcBef>
                <a:spcPct val="20000"/>
              </a:spcBef>
              <a:buClr>
                <a:schemeClr val="accent2"/>
              </a:buClr>
              <a:buSzPct val="70000"/>
              <a:buFont typeface="Wingdings 2" pitchFamily="18" charset="2"/>
              <a:buChar char="è"/>
            </a:pPr>
            <a:endParaRPr lang="en-US" sz="2000"/>
          </a:p>
          <a:p>
            <a:pPr marL="342900" indent="-342900">
              <a:spcBef>
                <a:spcPct val="20000"/>
              </a:spcBef>
              <a:buClr>
                <a:schemeClr val="tx2"/>
              </a:buClr>
              <a:buSzPct val="70000"/>
              <a:buFont typeface="Wingdings 2" pitchFamily="18" charset="2"/>
              <a:buNone/>
            </a:pPr>
            <a:r>
              <a:rPr lang="en-US" sz="2000" b="1"/>
              <a:t>	Effort</a:t>
            </a:r>
            <a:endParaRPr lang="en-US" sz="2000"/>
          </a:p>
          <a:p>
            <a:pPr marL="692150" lvl="1" indent="-347663">
              <a:spcBef>
                <a:spcPct val="20000"/>
              </a:spcBef>
              <a:buClr>
                <a:schemeClr val="accent2"/>
              </a:buClr>
              <a:buSzPct val="70000"/>
              <a:buFont typeface="Wingdings 2" pitchFamily="18" charset="2"/>
              <a:buChar char="è"/>
            </a:pPr>
            <a:r>
              <a:rPr lang="en-US" sz="2000"/>
              <a:t>Decision Making</a:t>
            </a:r>
          </a:p>
          <a:p>
            <a:pPr marL="692150" lvl="1" indent="-347663">
              <a:spcBef>
                <a:spcPct val="20000"/>
              </a:spcBef>
              <a:buClr>
                <a:schemeClr val="accent2"/>
              </a:buClr>
              <a:buSzPct val="70000"/>
              <a:buFont typeface="Wingdings 2" pitchFamily="18" charset="2"/>
              <a:buChar char="è"/>
            </a:pPr>
            <a:r>
              <a:rPr lang="en-US" sz="2000"/>
              <a:t>Complexity</a:t>
            </a:r>
          </a:p>
          <a:p>
            <a:pPr marL="692150" lvl="1" indent="-347663">
              <a:spcBef>
                <a:spcPct val="20000"/>
              </a:spcBef>
              <a:buClr>
                <a:schemeClr val="accent2"/>
              </a:buClr>
              <a:buSzPct val="70000"/>
              <a:buFont typeface="Wingdings 2" pitchFamily="18" charset="2"/>
              <a:buChar char="è"/>
            </a:pPr>
            <a:r>
              <a:rPr lang="en-US" sz="2000"/>
              <a:t>Communications</a:t>
            </a:r>
          </a:p>
        </p:txBody>
      </p:sp>
      <p:sp>
        <p:nvSpPr>
          <p:cNvPr id="9220" name="Rectangle 4" descr="Rectangle: Click to edit Master text styles&#10;Second level&#10;Third level&#10;Fourth level&#10;Fifth level"/>
          <p:cNvSpPr>
            <a:spLocks noChangeArrowheads="1"/>
          </p:cNvSpPr>
          <p:nvPr/>
        </p:nvSpPr>
        <p:spPr bwMode="auto">
          <a:xfrm>
            <a:off x="3273425" y="2697163"/>
            <a:ext cx="4800600" cy="332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buClr>
                <a:schemeClr val="tx2"/>
              </a:buClr>
              <a:buSzPct val="70000"/>
              <a:buFont typeface="Wingdings" pitchFamily="2" charset="2"/>
              <a:buNone/>
            </a:pPr>
            <a:r>
              <a:rPr lang="en-US" sz="2000" b="1"/>
              <a:t>Responsibility</a:t>
            </a:r>
            <a:endParaRPr lang="en-US" sz="2000"/>
          </a:p>
          <a:p>
            <a:pPr marL="692150" lvl="1" indent="-347663">
              <a:lnSpc>
                <a:spcPct val="90000"/>
              </a:lnSpc>
              <a:spcBef>
                <a:spcPct val="20000"/>
              </a:spcBef>
              <a:buClr>
                <a:schemeClr val="accent2"/>
              </a:buClr>
              <a:buSzPct val="70000"/>
              <a:buFont typeface="Wingdings 2" pitchFamily="18" charset="2"/>
              <a:buChar char="è"/>
            </a:pPr>
            <a:r>
              <a:rPr lang="en-US" sz="2000"/>
              <a:t>Financial</a:t>
            </a:r>
          </a:p>
          <a:p>
            <a:pPr marL="692150" lvl="1" indent="-347663">
              <a:lnSpc>
                <a:spcPct val="90000"/>
              </a:lnSpc>
              <a:spcBef>
                <a:spcPct val="20000"/>
              </a:spcBef>
              <a:buClr>
                <a:schemeClr val="accent2"/>
              </a:buClr>
              <a:buSzPct val="70000"/>
              <a:buFont typeface="Wingdings 2" pitchFamily="18" charset="2"/>
              <a:buChar char="è"/>
            </a:pPr>
            <a:r>
              <a:rPr lang="en-US" sz="2000"/>
              <a:t>Organizational</a:t>
            </a:r>
          </a:p>
          <a:p>
            <a:pPr marL="692150" lvl="1" indent="-347663">
              <a:lnSpc>
                <a:spcPct val="90000"/>
              </a:lnSpc>
              <a:spcBef>
                <a:spcPct val="20000"/>
              </a:spcBef>
              <a:buClr>
                <a:schemeClr val="accent2"/>
              </a:buClr>
              <a:buSzPct val="70000"/>
              <a:buFont typeface="Wingdings 2" pitchFamily="18" charset="2"/>
              <a:buChar char="è"/>
            </a:pPr>
            <a:r>
              <a:rPr lang="en-US" sz="2000"/>
              <a:t>Employee Responsibility</a:t>
            </a:r>
          </a:p>
          <a:p>
            <a:pPr marL="692150" lvl="1" indent="-347663">
              <a:lnSpc>
                <a:spcPct val="90000"/>
              </a:lnSpc>
              <a:spcBef>
                <a:spcPct val="20000"/>
              </a:spcBef>
              <a:buClr>
                <a:schemeClr val="accent2"/>
              </a:buClr>
              <a:buSzPct val="70000"/>
              <a:buFont typeface="Wingdings 2" pitchFamily="18" charset="2"/>
              <a:buChar char="è"/>
            </a:pPr>
            <a:r>
              <a:rPr lang="en-US" sz="2000"/>
              <a:t>Number of Employees Supervised</a:t>
            </a:r>
          </a:p>
          <a:p>
            <a:pPr marL="692150" lvl="1" indent="-347663">
              <a:lnSpc>
                <a:spcPct val="90000"/>
              </a:lnSpc>
              <a:spcBef>
                <a:spcPct val="20000"/>
              </a:spcBef>
              <a:buClr>
                <a:schemeClr val="accent2"/>
              </a:buClr>
              <a:buSzPct val="70000"/>
              <a:buFont typeface="Wingdings 2" pitchFamily="18" charset="2"/>
              <a:buChar char="è"/>
            </a:pPr>
            <a:endParaRPr lang="en-US" sz="2000"/>
          </a:p>
          <a:p>
            <a:pPr marL="342900" indent="-342900">
              <a:lnSpc>
                <a:spcPct val="90000"/>
              </a:lnSpc>
              <a:spcBef>
                <a:spcPct val="20000"/>
              </a:spcBef>
              <a:buClr>
                <a:schemeClr val="tx2"/>
              </a:buClr>
              <a:buSzPct val="70000"/>
              <a:buFont typeface="Wingdings 2" pitchFamily="18" charset="2"/>
              <a:buNone/>
            </a:pPr>
            <a:r>
              <a:rPr lang="en-US" sz="2000" b="1"/>
              <a:t>	Working Conditions</a:t>
            </a:r>
            <a:endParaRPr lang="en-US" sz="2000"/>
          </a:p>
          <a:p>
            <a:pPr marL="692150" lvl="1" indent="-347663">
              <a:lnSpc>
                <a:spcPct val="90000"/>
              </a:lnSpc>
              <a:spcBef>
                <a:spcPct val="20000"/>
              </a:spcBef>
              <a:buClr>
                <a:schemeClr val="accent2"/>
              </a:buClr>
              <a:buSzPct val="70000"/>
              <a:buFont typeface="Wingdings 2" pitchFamily="18" charset="2"/>
              <a:buChar char="è"/>
            </a:pPr>
            <a:r>
              <a:rPr lang="en-US" sz="2000"/>
              <a:t>Clean or Dirty</a:t>
            </a:r>
          </a:p>
          <a:p>
            <a:pPr marL="692150" lvl="1" indent="-347663">
              <a:lnSpc>
                <a:spcPct val="90000"/>
              </a:lnSpc>
              <a:spcBef>
                <a:spcPct val="20000"/>
              </a:spcBef>
              <a:buClr>
                <a:schemeClr val="accent2"/>
              </a:buClr>
              <a:buSzPct val="70000"/>
              <a:buFont typeface="Wingdings 2" pitchFamily="18" charset="2"/>
              <a:buChar char="è"/>
            </a:pPr>
            <a:r>
              <a:rPr lang="en-US" sz="2000"/>
              <a:t>Safe or Hazardous</a:t>
            </a:r>
          </a:p>
          <a:p>
            <a:pPr marL="342900" indent="-342900">
              <a:lnSpc>
                <a:spcPct val="90000"/>
              </a:lnSpc>
              <a:spcBef>
                <a:spcPct val="20000"/>
              </a:spcBef>
              <a:buClr>
                <a:schemeClr val="tx2"/>
              </a:buClr>
              <a:buSzPct val="70000"/>
              <a:buFont typeface="Wingdings" pitchFamily="2" charset="2"/>
              <a:buChar char="l"/>
            </a:pPr>
            <a:endParaRPr lang="en-US" sz="2000"/>
          </a:p>
        </p:txBody>
      </p:sp>
      <p:sp>
        <p:nvSpPr>
          <p:cNvPr id="2" name="TextBox 1"/>
          <p:cNvSpPr txBox="1"/>
          <p:nvPr/>
        </p:nvSpPr>
        <p:spPr>
          <a:xfrm>
            <a:off x="503238" y="1066800"/>
            <a:ext cx="6705600" cy="954088"/>
          </a:xfrm>
          <a:prstGeom prst="rect">
            <a:avLst/>
          </a:prstGeom>
          <a:noFill/>
        </p:spPr>
        <p:txBody>
          <a:bodyPr>
            <a:spAutoFit/>
          </a:bodyPr>
          <a:lstStyle/>
          <a:p>
            <a:pPr>
              <a:defRPr/>
            </a:pPr>
            <a:r>
              <a:rPr lang="en-US" sz="2800" dirty="0">
                <a:latin typeface="+mn-lt"/>
                <a:ea typeface="+mn-ea"/>
              </a:rPr>
              <a:t>Jobs were analyzed  and grouped in to pay grades using the factors listed below.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2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92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921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92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2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21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921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20">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9220">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9220">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9220">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9220">
                                            <p:txEl>
                                              <p:pRg st="4" end="4"/>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220">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9220">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92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P spid="9220"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42900" y="228600"/>
            <a:ext cx="8458200" cy="857250"/>
          </a:xfrm>
        </p:spPr>
        <p:txBody>
          <a:bodyPr/>
          <a:lstStyle/>
          <a:p>
            <a:pPr eaLnBrk="1" hangingPunct="1">
              <a:defRPr/>
            </a:pPr>
            <a:r>
              <a:rPr lang="en-US" sz="3100" kern="1200" dirty="0" smtClean="0"/>
              <a:t>Step 3: Job Market Pricing</a:t>
            </a:r>
            <a:endParaRPr lang="en-US" sz="3100" kern="1200" dirty="0"/>
          </a:p>
        </p:txBody>
      </p:sp>
      <p:sp>
        <p:nvSpPr>
          <p:cNvPr id="10243" name="Rectangle 3"/>
          <p:cNvSpPr>
            <a:spLocks noGrp="1" noChangeArrowheads="1"/>
          </p:cNvSpPr>
          <p:nvPr>
            <p:ph idx="1"/>
          </p:nvPr>
        </p:nvSpPr>
        <p:spPr>
          <a:xfrm>
            <a:off x="304800" y="2092325"/>
            <a:ext cx="3657600" cy="4038600"/>
          </a:xfrm>
        </p:spPr>
        <p:txBody>
          <a:bodyPr/>
          <a:lstStyle/>
          <a:p>
            <a:pPr marL="0" indent="0" eaLnBrk="1" hangingPunct="1">
              <a:buFontTx/>
              <a:buNone/>
              <a:defRPr/>
            </a:pPr>
            <a:r>
              <a:rPr lang="en-US" sz="2000" u="sng" dirty="0">
                <a:solidFill>
                  <a:schemeClr val="tx2"/>
                </a:solidFill>
              </a:rPr>
              <a:t>School </a:t>
            </a:r>
            <a:r>
              <a:rPr lang="en-US" sz="2000" u="sng" dirty="0" smtClean="0">
                <a:solidFill>
                  <a:schemeClr val="tx2"/>
                </a:solidFill>
              </a:rPr>
              <a:t>District Sources </a:t>
            </a:r>
          </a:p>
          <a:p>
            <a:pPr eaLnBrk="1" hangingPunct="1">
              <a:defRPr/>
            </a:pPr>
            <a:r>
              <a:rPr lang="en-US" sz="2000" dirty="0" smtClean="0"/>
              <a:t>Abilene ISD</a:t>
            </a:r>
          </a:p>
          <a:p>
            <a:pPr eaLnBrk="1" hangingPunct="1">
              <a:defRPr/>
            </a:pPr>
            <a:r>
              <a:rPr lang="en-US" sz="2000" dirty="0" smtClean="0"/>
              <a:t>Aledo ISD</a:t>
            </a:r>
          </a:p>
          <a:p>
            <a:pPr eaLnBrk="1" hangingPunct="1">
              <a:defRPr/>
            </a:pPr>
            <a:r>
              <a:rPr lang="en-US" sz="2000" dirty="0" err="1" smtClean="0"/>
              <a:t>Azle</a:t>
            </a:r>
            <a:r>
              <a:rPr lang="en-US" sz="2000" dirty="0" smtClean="0"/>
              <a:t> ISD</a:t>
            </a:r>
          </a:p>
          <a:p>
            <a:pPr eaLnBrk="1" hangingPunct="1">
              <a:defRPr/>
            </a:pPr>
            <a:r>
              <a:rPr lang="en-US" sz="2000" dirty="0" smtClean="0"/>
              <a:t>Brownwood ISD</a:t>
            </a:r>
          </a:p>
          <a:p>
            <a:pPr eaLnBrk="1" hangingPunct="1">
              <a:defRPr/>
            </a:pPr>
            <a:r>
              <a:rPr lang="en-US" sz="2000" dirty="0" smtClean="0"/>
              <a:t>Burkburnett ISD</a:t>
            </a:r>
          </a:p>
          <a:p>
            <a:pPr eaLnBrk="1" hangingPunct="1">
              <a:defRPr/>
            </a:pPr>
            <a:r>
              <a:rPr lang="en-US" sz="2000" dirty="0" smtClean="0"/>
              <a:t>Castleberry ISD</a:t>
            </a:r>
          </a:p>
          <a:p>
            <a:pPr eaLnBrk="1" hangingPunct="1">
              <a:defRPr/>
            </a:pPr>
            <a:r>
              <a:rPr lang="en-US" sz="2000" dirty="0" smtClean="0"/>
              <a:t>Cleburne ISD</a:t>
            </a:r>
          </a:p>
          <a:p>
            <a:pPr eaLnBrk="1" hangingPunct="1">
              <a:defRPr/>
            </a:pPr>
            <a:r>
              <a:rPr lang="en-US" sz="2000" dirty="0" smtClean="0"/>
              <a:t>Gatesville ISD</a:t>
            </a:r>
          </a:p>
          <a:p>
            <a:pPr eaLnBrk="1" hangingPunct="1">
              <a:defRPr/>
            </a:pPr>
            <a:r>
              <a:rPr lang="en-US" sz="2000" dirty="0" smtClean="0"/>
              <a:t>Glen Rose ISD</a:t>
            </a:r>
          </a:p>
          <a:p>
            <a:pPr lvl="1" eaLnBrk="1" hangingPunct="1">
              <a:defRPr/>
            </a:pPr>
            <a:endParaRPr lang="en-US" dirty="0"/>
          </a:p>
          <a:p>
            <a:pPr lvl="1" eaLnBrk="1" hangingPunct="1">
              <a:defRPr/>
            </a:pPr>
            <a:endParaRPr lang="en-US" dirty="0"/>
          </a:p>
        </p:txBody>
      </p:sp>
      <p:sp>
        <p:nvSpPr>
          <p:cNvPr id="8196" name="Text Box 4"/>
          <p:cNvSpPr txBox="1">
            <a:spLocks noChangeArrowheads="1"/>
          </p:cNvSpPr>
          <p:nvPr/>
        </p:nvSpPr>
        <p:spPr bwMode="auto">
          <a:xfrm>
            <a:off x="5105400" y="25146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endParaRPr lang="en-US" sz="2400">
              <a:latin typeface="Times New Roman" pitchFamily="18" charset="0"/>
            </a:endParaRPr>
          </a:p>
        </p:txBody>
      </p:sp>
      <p:sp>
        <p:nvSpPr>
          <p:cNvPr id="8197" name="Rectangle 3"/>
          <p:cNvSpPr txBox="1">
            <a:spLocks noChangeArrowheads="1"/>
          </p:cNvSpPr>
          <p:nvPr/>
        </p:nvSpPr>
        <p:spPr bwMode="auto">
          <a:xfrm>
            <a:off x="3733800" y="2514600"/>
            <a:ext cx="2971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20000"/>
              </a:spcBef>
              <a:buFontTx/>
              <a:buChar char="•"/>
            </a:pPr>
            <a:r>
              <a:rPr lang="en-US" sz="2000">
                <a:latin typeface="R Frutiger Roman"/>
              </a:rPr>
              <a:t>Granbury ISD</a:t>
            </a:r>
          </a:p>
          <a:p>
            <a:pPr eaLnBrk="1" hangingPunct="1">
              <a:spcBef>
                <a:spcPct val="20000"/>
              </a:spcBef>
              <a:buFontTx/>
              <a:buChar char="•"/>
            </a:pPr>
            <a:r>
              <a:rPr lang="en-US" sz="2000">
                <a:latin typeface="R Frutiger Roman"/>
              </a:rPr>
              <a:t>Hico ISD</a:t>
            </a:r>
          </a:p>
          <a:p>
            <a:pPr eaLnBrk="1" hangingPunct="1">
              <a:spcBef>
                <a:spcPct val="20000"/>
              </a:spcBef>
              <a:buFontTx/>
              <a:buChar char="•"/>
            </a:pPr>
            <a:r>
              <a:rPr lang="en-US" sz="2000">
                <a:latin typeface="R Frutiger Roman"/>
              </a:rPr>
              <a:t>Joshua ISD</a:t>
            </a:r>
          </a:p>
          <a:p>
            <a:pPr eaLnBrk="1" hangingPunct="1">
              <a:spcBef>
                <a:spcPct val="20000"/>
              </a:spcBef>
              <a:buFontTx/>
              <a:buChar char="•"/>
            </a:pPr>
            <a:r>
              <a:rPr lang="en-US" sz="2000">
                <a:latin typeface="R Frutiger Roman"/>
              </a:rPr>
              <a:t>Kennedale ISD</a:t>
            </a:r>
          </a:p>
          <a:p>
            <a:pPr eaLnBrk="1" hangingPunct="1">
              <a:spcBef>
                <a:spcPct val="20000"/>
              </a:spcBef>
              <a:buFontTx/>
              <a:buChar char="•"/>
            </a:pPr>
            <a:r>
              <a:rPr lang="en-US" sz="2000">
                <a:latin typeface="R Frutiger Roman"/>
              </a:rPr>
              <a:t>Lake Worth ISD</a:t>
            </a:r>
          </a:p>
          <a:p>
            <a:pPr eaLnBrk="1" hangingPunct="1">
              <a:spcBef>
                <a:spcPct val="20000"/>
              </a:spcBef>
              <a:buFontTx/>
              <a:buChar char="•"/>
            </a:pPr>
            <a:r>
              <a:rPr lang="en-US" sz="2000">
                <a:latin typeface="R Frutiger Roman"/>
              </a:rPr>
              <a:t>Lampasas ISD</a:t>
            </a:r>
          </a:p>
          <a:p>
            <a:pPr eaLnBrk="1" hangingPunct="1">
              <a:spcBef>
                <a:spcPct val="20000"/>
              </a:spcBef>
              <a:buFontTx/>
              <a:buChar char="•"/>
            </a:pPr>
            <a:r>
              <a:rPr lang="en-US" sz="2000">
                <a:latin typeface="R Frutiger Roman"/>
              </a:rPr>
              <a:t>Mineral Wells ISD</a:t>
            </a:r>
          </a:p>
          <a:p>
            <a:pPr eaLnBrk="1" hangingPunct="1">
              <a:spcBef>
                <a:spcPct val="20000"/>
              </a:spcBef>
              <a:buFontTx/>
              <a:buChar char="•"/>
            </a:pPr>
            <a:r>
              <a:rPr lang="en-US" sz="2000">
                <a:latin typeface="R Frutiger Roman"/>
              </a:rPr>
              <a:t>Springtown ISD</a:t>
            </a:r>
          </a:p>
          <a:p>
            <a:pPr eaLnBrk="1" hangingPunct="1">
              <a:spcBef>
                <a:spcPct val="20000"/>
              </a:spcBef>
              <a:buFontTx/>
              <a:buChar char="•"/>
            </a:pPr>
            <a:r>
              <a:rPr lang="en-US" sz="2000">
                <a:latin typeface="R Frutiger Roman"/>
              </a:rPr>
              <a:t>Weatherford </a:t>
            </a:r>
            <a:r>
              <a:rPr lang="en-US" sz="2200">
                <a:latin typeface="R Frutiger Roman"/>
              </a:rPr>
              <a:t>ISD</a:t>
            </a:r>
          </a:p>
          <a:p>
            <a:pPr lvl="1" eaLnBrk="1" hangingPunct="1">
              <a:spcBef>
                <a:spcPct val="20000"/>
              </a:spcBef>
              <a:buFontTx/>
              <a:buChar char="–"/>
            </a:pPr>
            <a:endParaRPr lang="en-US" sz="2800">
              <a:latin typeface="R Frutiger Roman"/>
            </a:endParaRPr>
          </a:p>
          <a:p>
            <a:pPr lvl="1" eaLnBrk="1" hangingPunct="1">
              <a:spcBef>
                <a:spcPct val="20000"/>
              </a:spcBef>
              <a:buFontTx/>
              <a:buChar char="–"/>
            </a:pPr>
            <a:endParaRPr lang="en-US" sz="2800">
              <a:latin typeface="R Frutiger Roman"/>
            </a:endParaRPr>
          </a:p>
        </p:txBody>
      </p:sp>
      <p:sp>
        <p:nvSpPr>
          <p:cNvPr id="2" name="TextBox 1"/>
          <p:cNvSpPr txBox="1"/>
          <p:nvPr/>
        </p:nvSpPr>
        <p:spPr>
          <a:xfrm>
            <a:off x="2743200" y="5894388"/>
            <a:ext cx="3810000" cy="923925"/>
          </a:xfrm>
          <a:prstGeom prst="rect">
            <a:avLst/>
          </a:prstGeom>
          <a:noFill/>
        </p:spPr>
        <p:txBody>
          <a:bodyPr>
            <a:spAutoFit/>
          </a:bodyPr>
          <a:lstStyle/>
          <a:p>
            <a:pPr>
              <a:defRPr/>
            </a:pPr>
            <a:r>
              <a:rPr lang="en-US" u="sng" dirty="0">
                <a:latin typeface="Arial" charset="0"/>
                <a:ea typeface="+mn-ea"/>
              </a:rPr>
              <a:t>Other Sources</a:t>
            </a:r>
          </a:p>
          <a:p>
            <a:pPr marL="285750" indent="-285750">
              <a:buFont typeface="Arial" pitchFamily="34" charset="0"/>
              <a:buChar char="•"/>
              <a:defRPr/>
            </a:pPr>
            <a:r>
              <a:rPr lang="en-US" dirty="0">
                <a:latin typeface="Arial" charset="0"/>
                <a:ea typeface="+mn-ea"/>
              </a:rPr>
              <a:t>Tarleton State University</a:t>
            </a:r>
          </a:p>
          <a:p>
            <a:pPr marL="285750" indent="-285750">
              <a:buFont typeface="Arial" pitchFamily="34" charset="0"/>
              <a:buChar char="•"/>
              <a:defRPr/>
            </a:pPr>
            <a:r>
              <a:rPr lang="en-US" dirty="0">
                <a:latin typeface="Arial" charset="0"/>
                <a:ea typeface="+mn-ea"/>
              </a:rPr>
              <a:t>Texas Workforce Commission</a:t>
            </a:r>
          </a:p>
        </p:txBody>
      </p:sp>
      <p:sp>
        <p:nvSpPr>
          <p:cNvPr id="7" name="TextBox 6"/>
          <p:cNvSpPr txBox="1"/>
          <p:nvPr/>
        </p:nvSpPr>
        <p:spPr>
          <a:xfrm>
            <a:off x="381000" y="1066800"/>
            <a:ext cx="6827838" cy="954088"/>
          </a:xfrm>
          <a:prstGeom prst="rect">
            <a:avLst/>
          </a:prstGeom>
          <a:noFill/>
        </p:spPr>
        <p:txBody>
          <a:bodyPr>
            <a:spAutoFit/>
          </a:bodyPr>
          <a:lstStyle/>
          <a:p>
            <a:pPr>
              <a:defRPr/>
            </a:pPr>
            <a:r>
              <a:rPr lang="en-US" sz="2800" dirty="0">
                <a:latin typeface="+mn-lt"/>
                <a:ea typeface="+mn-ea"/>
              </a:rPr>
              <a:t>Market data for benchmark jobs was collected.</a:t>
            </a:r>
          </a:p>
        </p:txBody>
      </p:sp>
    </p:spTree>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98438" y="152400"/>
            <a:ext cx="8077200" cy="1143000"/>
          </a:xfrm>
        </p:spPr>
        <p:txBody>
          <a:bodyPr/>
          <a:lstStyle/>
          <a:p>
            <a:r>
              <a:rPr lang="en-US" smtClean="0"/>
              <a:t>How Market is Used</a:t>
            </a:r>
          </a:p>
        </p:txBody>
      </p:sp>
      <p:grpSp>
        <p:nvGrpSpPr>
          <p:cNvPr id="9219" name="Group 3"/>
          <p:cNvGrpSpPr>
            <a:grpSpLocks/>
          </p:cNvGrpSpPr>
          <p:nvPr/>
        </p:nvGrpSpPr>
        <p:grpSpPr bwMode="auto">
          <a:xfrm>
            <a:off x="2333625" y="3505200"/>
            <a:ext cx="1393825" cy="2403475"/>
            <a:chOff x="464" y="2489"/>
            <a:chExt cx="675" cy="1489"/>
          </a:xfrm>
        </p:grpSpPr>
        <p:sp>
          <p:nvSpPr>
            <p:cNvPr id="9257" name="Rectangle 4"/>
            <p:cNvSpPr>
              <a:spLocks noChangeArrowheads="1"/>
            </p:cNvSpPr>
            <p:nvPr/>
          </p:nvSpPr>
          <p:spPr bwMode="auto">
            <a:xfrm>
              <a:off x="464" y="2489"/>
              <a:ext cx="667" cy="14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58" name="Line 5"/>
            <p:cNvSpPr>
              <a:spLocks noChangeShapeType="1"/>
            </p:cNvSpPr>
            <p:nvPr/>
          </p:nvSpPr>
          <p:spPr bwMode="auto">
            <a:xfrm>
              <a:off x="472" y="3262"/>
              <a:ext cx="66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5" name="Text Box 6"/>
          <p:cNvSpPr txBox="1">
            <a:spLocks noChangeArrowheads="1"/>
          </p:cNvSpPr>
          <p:nvPr/>
        </p:nvSpPr>
        <p:spPr bwMode="auto">
          <a:xfrm>
            <a:off x="2286000" y="5929313"/>
            <a:ext cx="1828800" cy="338137"/>
          </a:xfrm>
          <a:prstGeom prst="rect">
            <a:avLst/>
          </a:prstGeom>
          <a:noFill/>
          <a:ln w="28575">
            <a:noFill/>
            <a:miter lim="800000"/>
            <a:headEnd/>
            <a:tailEnd/>
          </a:ln>
        </p:spPr>
        <p:txBody>
          <a:bodyPr>
            <a:spAutoFit/>
          </a:bodyPr>
          <a:lstStyle/>
          <a:p>
            <a:pPr>
              <a:defRPr/>
            </a:pPr>
            <a:r>
              <a:rPr lang="en-US" sz="1600" b="1" dirty="0">
                <a:latin typeface="+mn-lt"/>
              </a:rPr>
              <a:t>Pay Grade 1</a:t>
            </a:r>
          </a:p>
        </p:txBody>
      </p:sp>
      <p:grpSp>
        <p:nvGrpSpPr>
          <p:cNvPr id="9221" name="Group 8"/>
          <p:cNvGrpSpPr>
            <a:grpSpLocks/>
          </p:cNvGrpSpPr>
          <p:nvPr/>
        </p:nvGrpSpPr>
        <p:grpSpPr bwMode="auto">
          <a:xfrm>
            <a:off x="5059363" y="2095500"/>
            <a:ext cx="1393825" cy="2405063"/>
            <a:chOff x="464" y="2489"/>
            <a:chExt cx="675" cy="1489"/>
          </a:xfrm>
        </p:grpSpPr>
        <p:sp>
          <p:nvSpPr>
            <p:cNvPr id="9255" name="Rectangle 9"/>
            <p:cNvSpPr>
              <a:spLocks noChangeArrowheads="1"/>
            </p:cNvSpPr>
            <p:nvPr/>
          </p:nvSpPr>
          <p:spPr bwMode="auto">
            <a:xfrm>
              <a:off x="464" y="2489"/>
              <a:ext cx="667" cy="14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56" name="Line 10"/>
            <p:cNvSpPr>
              <a:spLocks noChangeShapeType="1"/>
            </p:cNvSpPr>
            <p:nvPr/>
          </p:nvSpPr>
          <p:spPr bwMode="auto">
            <a:xfrm>
              <a:off x="472" y="3262"/>
              <a:ext cx="66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9" name="Text Box 11"/>
          <p:cNvSpPr txBox="1">
            <a:spLocks noChangeArrowheads="1"/>
          </p:cNvSpPr>
          <p:nvPr/>
        </p:nvSpPr>
        <p:spPr bwMode="auto">
          <a:xfrm>
            <a:off x="5105400" y="4572000"/>
            <a:ext cx="1825625" cy="338138"/>
          </a:xfrm>
          <a:prstGeom prst="rect">
            <a:avLst/>
          </a:prstGeom>
          <a:noFill/>
          <a:ln w="28575">
            <a:noFill/>
            <a:miter lim="800000"/>
            <a:headEnd/>
            <a:tailEnd/>
          </a:ln>
        </p:spPr>
        <p:txBody>
          <a:bodyPr>
            <a:spAutoFit/>
          </a:bodyPr>
          <a:lstStyle/>
          <a:p>
            <a:pPr>
              <a:defRPr/>
            </a:pPr>
            <a:r>
              <a:rPr lang="en-US" sz="1600" b="1" dirty="0">
                <a:latin typeface="+mn-lt"/>
              </a:rPr>
              <a:t>Pay Grade 3</a:t>
            </a:r>
          </a:p>
        </p:txBody>
      </p:sp>
      <p:grpSp>
        <p:nvGrpSpPr>
          <p:cNvPr id="9223" name="Group 13"/>
          <p:cNvGrpSpPr>
            <a:grpSpLocks/>
          </p:cNvGrpSpPr>
          <p:nvPr/>
        </p:nvGrpSpPr>
        <p:grpSpPr bwMode="auto">
          <a:xfrm>
            <a:off x="6461125" y="1371600"/>
            <a:ext cx="1393825" cy="2403475"/>
            <a:chOff x="464" y="2489"/>
            <a:chExt cx="675" cy="1489"/>
          </a:xfrm>
        </p:grpSpPr>
        <p:sp>
          <p:nvSpPr>
            <p:cNvPr id="9253" name="Rectangle 14"/>
            <p:cNvSpPr>
              <a:spLocks noChangeArrowheads="1"/>
            </p:cNvSpPr>
            <p:nvPr/>
          </p:nvSpPr>
          <p:spPr bwMode="auto">
            <a:xfrm>
              <a:off x="464" y="2489"/>
              <a:ext cx="667" cy="14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54" name="Line 15"/>
            <p:cNvSpPr>
              <a:spLocks noChangeShapeType="1"/>
            </p:cNvSpPr>
            <p:nvPr/>
          </p:nvSpPr>
          <p:spPr bwMode="auto">
            <a:xfrm>
              <a:off x="472" y="3262"/>
              <a:ext cx="66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3" name="Text Box 16"/>
          <p:cNvSpPr txBox="1">
            <a:spLocks noChangeArrowheads="1"/>
          </p:cNvSpPr>
          <p:nvPr/>
        </p:nvSpPr>
        <p:spPr bwMode="auto">
          <a:xfrm>
            <a:off x="6477000" y="3890963"/>
            <a:ext cx="1825625" cy="338137"/>
          </a:xfrm>
          <a:prstGeom prst="rect">
            <a:avLst/>
          </a:prstGeom>
          <a:noFill/>
          <a:ln w="28575">
            <a:noFill/>
            <a:miter lim="800000"/>
            <a:headEnd/>
            <a:tailEnd/>
          </a:ln>
        </p:spPr>
        <p:txBody>
          <a:bodyPr>
            <a:spAutoFit/>
          </a:bodyPr>
          <a:lstStyle/>
          <a:p>
            <a:pPr>
              <a:defRPr/>
            </a:pPr>
            <a:r>
              <a:rPr lang="en-US" sz="1600" b="1" dirty="0">
                <a:latin typeface="+mn-lt"/>
              </a:rPr>
              <a:t>Pay Grade 4</a:t>
            </a:r>
          </a:p>
        </p:txBody>
      </p:sp>
      <p:grpSp>
        <p:nvGrpSpPr>
          <p:cNvPr id="9225" name="Group 18"/>
          <p:cNvGrpSpPr>
            <a:grpSpLocks/>
          </p:cNvGrpSpPr>
          <p:nvPr/>
        </p:nvGrpSpPr>
        <p:grpSpPr bwMode="auto">
          <a:xfrm>
            <a:off x="3703638" y="2808288"/>
            <a:ext cx="1397000" cy="2403475"/>
            <a:chOff x="464" y="2489"/>
            <a:chExt cx="675" cy="1489"/>
          </a:xfrm>
        </p:grpSpPr>
        <p:sp>
          <p:nvSpPr>
            <p:cNvPr id="9251" name="Rectangle 19"/>
            <p:cNvSpPr>
              <a:spLocks noChangeArrowheads="1"/>
            </p:cNvSpPr>
            <p:nvPr/>
          </p:nvSpPr>
          <p:spPr bwMode="auto">
            <a:xfrm>
              <a:off x="464" y="2489"/>
              <a:ext cx="667" cy="14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52" name="Line 20"/>
            <p:cNvSpPr>
              <a:spLocks noChangeShapeType="1"/>
            </p:cNvSpPr>
            <p:nvPr/>
          </p:nvSpPr>
          <p:spPr bwMode="auto">
            <a:xfrm>
              <a:off x="472" y="3262"/>
              <a:ext cx="66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7" name="Text Box 21"/>
          <p:cNvSpPr txBox="1">
            <a:spLocks noChangeArrowheads="1"/>
          </p:cNvSpPr>
          <p:nvPr/>
        </p:nvSpPr>
        <p:spPr bwMode="auto">
          <a:xfrm>
            <a:off x="3679825" y="5267325"/>
            <a:ext cx="1792288" cy="338138"/>
          </a:xfrm>
          <a:prstGeom prst="rect">
            <a:avLst/>
          </a:prstGeom>
          <a:noFill/>
          <a:ln w="28575">
            <a:noFill/>
            <a:miter lim="800000"/>
            <a:headEnd/>
            <a:tailEnd/>
          </a:ln>
        </p:spPr>
        <p:txBody>
          <a:bodyPr>
            <a:spAutoFit/>
          </a:bodyPr>
          <a:lstStyle/>
          <a:p>
            <a:pPr>
              <a:defRPr/>
            </a:pPr>
            <a:r>
              <a:rPr lang="en-US" sz="1600" b="1" dirty="0">
                <a:latin typeface="+mn-lt"/>
              </a:rPr>
              <a:t>Pay Grade 2</a:t>
            </a:r>
          </a:p>
        </p:txBody>
      </p:sp>
      <p:sp>
        <p:nvSpPr>
          <p:cNvPr id="58" name="Text Box 22"/>
          <p:cNvSpPr txBox="1">
            <a:spLocks noChangeArrowheads="1"/>
          </p:cNvSpPr>
          <p:nvPr/>
        </p:nvSpPr>
        <p:spPr bwMode="auto">
          <a:xfrm>
            <a:off x="381000" y="5562600"/>
            <a:ext cx="1912938" cy="336550"/>
          </a:xfrm>
          <a:prstGeom prst="rect">
            <a:avLst/>
          </a:prstGeom>
          <a:noFill/>
          <a:ln w="28575">
            <a:noFill/>
            <a:miter lim="800000"/>
            <a:headEnd/>
            <a:tailEnd/>
          </a:ln>
        </p:spPr>
        <p:txBody>
          <a:bodyPr>
            <a:spAutoFit/>
          </a:bodyPr>
          <a:lstStyle/>
          <a:p>
            <a:pPr>
              <a:defRPr/>
            </a:pPr>
            <a:r>
              <a:rPr lang="en-US" sz="1600" b="1" dirty="0">
                <a:latin typeface="+mn-lt"/>
              </a:rPr>
              <a:t>Minimum Rate</a:t>
            </a:r>
          </a:p>
        </p:txBody>
      </p:sp>
      <p:sp>
        <p:nvSpPr>
          <p:cNvPr id="59" name="Text Box 23"/>
          <p:cNvSpPr txBox="1">
            <a:spLocks noChangeArrowheads="1"/>
          </p:cNvSpPr>
          <p:nvPr/>
        </p:nvSpPr>
        <p:spPr bwMode="auto">
          <a:xfrm>
            <a:off x="457200" y="3429000"/>
            <a:ext cx="2165350" cy="336550"/>
          </a:xfrm>
          <a:prstGeom prst="rect">
            <a:avLst/>
          </a:prstGeom>
          <a:noFill/>
          <a:ln w="28575">
            <a:noFill/>
            <a:miter lim="800000"/>
            <a:headEnd/>
            <a:tailEnd/>
          </a:ln>
        </p:spPr>
        <p:txBody>
          <a:bodyPr>
            <a:spAutoFit/>
          </a:bodyPr>
          <a:lstStyle/>
          <a:p>
            <a:pPr>
              <a:defRPr/>
            </a:pPr>
            <a:r>
              <a:rPr lang="en-US" sz="1600" b="1" dirty="0">
                <a:latin typeface="+mn-lt"/>
              </a:rPr>
              <a:t>Maximum Rate</a:t>
            </a:r>
          </a:p>
        </p:txBody>
      </p:sp>
      <p:sp>
        <p:nvSpPr>
          <p:cNvPr id="60" name="Text Box 28"/>
          <p:cNvSpPr txBox="1">
            <a:spLocks noChangeArrowheads="1"/>
          </p:cNvSpPr>
          <p:nvPr/>
        </p:nvSpPr>
        <p:spPr bwMode="auto">
          <a:xfrm>
            <a:off x="457200" y="4572000"/>
            <a:ext cx="1970088" cy="336550"/>
          </a:xfrm>
          <a:prstGeom prst="rect">
            <a:avLst/>
          </a:prstGeom>
          <a:noFill/>
          <a:ln w="28575">
            <a:noFill/>
            <a:miter lim="800000"/>
            <a:headEnd/>
            <a:tailEnd/>
          </a:ln>
        </p:spPr>
        <p:txBody>
          <a:bodyPr>
            <a:spAutoFit/>
          </a:bodyPr>
          <a:lstStyle/>
          <a:p>
            <a:pPr>
              <a:defRPr/>
            </a:pPr>
            <a:r>
              <a:rPr lang="en-US" sz="1600" b="1" dirty="0">
                <a:latin typeface="+mn-lt"/>
              </a:rPr>
              <a:t>Midpoint Rate</a:t>
            </a:r>
          </a:p>
        </p:txBody>
      </p:sp>
      <p:grpSp>
        <p:nvGrpSpPr>
          <p:cNvPr id="9230" name="Group 56"/>
          <p:cNvGrpSpPr>
            <a:grpSpLocks/>
          </p:cNvGrpSpPr>
          <p:nvPr/>
        </p:nvGrpSpPr>
        <p:grpSpPr bwMode="auto">
          <a:xfrm>
            <a:off x="2590800" y="4419600"/>
            <a:ext cx="838200" cy="762000"/>
            <a:chOff x="1632" y="2784"/>
            <a:chExt cx="528" cy="480"/>
          </a:xfrm>
        </p:grpSpPr>
        <p:sp>
          <p:nvSpPr>
            <p:cNvPr id="9248" name="Oval 31"/>
            <p:cNvSpPr>
              <a:spLocks noChangeArrowheads="1"/>
            </p:cNvSpPr>
            <p:nvPr/>
          </p:nvSpPr>
          <p:spPr bwMode="auto">
            <a:xfrm>
              <a:off x="1632" y="2784"/>
              <a:ext cx="528" cy="480"/>
            </a:xfrm>
            <a:prstGeom prst="ellipse">
              <a:avLst/>
            </a:prstGeom>
            <a:solidFill>
              <a:srgbClr val="333399"/>
            </a:solidFill>
            <a:ln w="9525">
              <a:solidFill>
                <a:schemeClr val="tx1"/>
              </a:solidFill>
              <a:round/>
              <a:headEnd/>
              <a:tailEnd/>
            </a:ln>
          </p:spPr>
          <p:txBody>
            <a:bodyPr wrap="none" anchor="ctr"/>
            <a:lstStyle/>
            <a:p>
              <a:endParaRPr lang="en-US"/>
            </a:p>
          </p:txBody>
        </p:sp>
        <p:sp>
          <p:nvSpPr>
            <p:cNvPr id="9249" name="Oval 32"/>
            <p:cNvSpPr>
              <a:spLocks noChangeArrowheads="1"/>
            </p:cNvSpPr>
            <p:nvPr/>
          </p:nvSpPr>
          <p:spPr bwMode="auto">
            <a:xfrm>
              <a:off x="1728" y="2880"/>
              <a:ext cx="336" cy="288"/>
            </a:xfrm>
            <a:prstGeom prst="ellipse">
              <a:avLst/>
            </a:prstGeom>
            <a:solidFill>
              <a:srgbClr val="FF0000"/>
            </a:solidFill>
            <a:ln w="9525">
              <a:solidFill>
                <a:schemeClr val="tx1"/>
              </a:solidFill>
              <a:round/>
              <a:headEnd/>
              <a:tailEnd/>
            </a:ln>
          </p:spPr>
          <p:txBody>
            <a:bodyPr wrap="none" anchor="ctr"/>
            <a:lstStyle/>
            <a:p>
              <a:endParaRPr lang="en-US"/>
            </a:p>
          </p:txBody>
        </p:sp>
        <p:sp>
          <p:nvSpPr>
            <p:cNvPr id="9250" name="Oval 33"/>
            <p:cNvSpPr>
              <a:spLocks noChangeArrowheads="1"/>
            </p:cNvSpPr>
            <p:nvPr/>
          </p:nvSpPr>
          <p:spPr bwMode="auto">
            <a:xfrm>
              <a:off x="1824" y="2976"/>
              <a:ext cx="144" cy="96"/>
            </a:xfrm>
            <a:prstGeom prst="ellipse">
              <a:avLst/>
            </a:prstGeom>
            <a:solidFill>
              <a:srgbClr val="FFFF99"/>
            </a:solidFill>
            <a:ln w="9525">
              <a:solidFill>
                <a:schemeClr val="tx1"/>
              </a:solidFill>
              <a:round/>
              <a:headEnd/>
              <a:tailEnd/>
            </a:ln>
          </p:spPr>
          <p:txBody>
            <a:bodyPr wrap="none" anchor="ctr"/>
            <a:lstStyle/>
            <a:p>
              <a:pPr algn="ctr"/>
              <a:endParaRPr lang="en-US" sz="2400">
                <a:solidFill>
                  <a:schemeClr val="tx2"/>
                </a:solidFill>
                <a:latin typeface="Calibri" pitchFamily="34" charset="0"/>
              </a:endParaRPr>
            </a:p>
          </p:txBody>
        </p:sp>
      </p:grpSp>
      <p:sp>
        <p:nvSpPr>
          <p:cNvPr id="65" name="Text Box 34"/>
          <p:cNvSpPr txBox="1">
            <a:spLocks noChangeArrowheads="1"/>
          </p:cNvSpPr>
          <p:nvPr/>
        </p:nvSpPr>
        <p:spPr bwMode="auto">
          <a:xfrm>
            <a:off x="2590800" y="3886200"/>
            <a:ext cx="838200" cy="523875"/>
          </a:xfrm>
          <a:prstGeom prst="rect">
            <a:avLst/>
          </a:prstGeom>
          <a:noFill/>
          <a:ln w="9525">
            <a:noFill/>
            <a:miter lim="800000"/>
            <a:headEnd/>
            <a:tailEnd/>
          </a:ln>
        </p:spPr>
        <p:txBody>
          <a:bodyPr>
            <a:spAutoFit/>
          </a:bodyPr>
          <a:lstStyle/>
          <a:p>
            <a:pPr algn="ctr">
              <a:defRPr/>
            </a:pPr>
            <a:r>
              <a:rPr lang="en-US" sz="1400" dirty="0">
                <a:latin typeface="+mn-lt"/>
              </a:rPr>
              <a:t>Market Target</a:t>
            </a:r>
          </a:p>
        </p:txBody>
      </p:sp>
      <p:sp>
        <p:nvSpPr>
          <p:cNvPr id="66" name="Text Box 42"/>
          <p:cNvSpPr txBox="1">
            <a:spLocks noChangeArrowheads="1"/>
          </p:cNvSpPr>
          <p:nvPr/>
        </p:nvSpPr>
        <p:spPr bwMode="auto">
          <a:xfrm>
            <a:off x="3962400" y="3124200"/>
            <a:ext cx="838200" cy="523875"/>
          </a:xfrm>
          <a:prstGeom prst="rect">
            <a:avLst/>
          </a:prstGeom>
          <a:noFill/>
          <a:ln w="9525">
            <a:noFill/>
            <a:miter lim="800000"/>
            <a:headEnd/>
            <a:tailEnd/>
          </a:ln>
        </p:spPr>
        <p:txBody>
          <a:bodyPr>
            <a:spAutoFit/>
          </a:bodyPr>
          <a:lstStyle/>
          <a:p>
            <a:pPr algn="ctr">
              <a:defRPr/>
            </a:pPr>
            <a:r>
              <a:rPr lang="en-US" sz="1400" dirty="0">
                <a:latin typeface="+mn-lt"/>
              </a:rPr>
              <a:t>Market Target</a:t>
            </a:r>
          </a:p>
        </p:txBody>
      </p:sp>
      <p:sp>
        <p:nvSpPr>
          <p:cNvPr id="67" name="Text Box 48"/>
          <p:cNvSpPr txBox="1">
            <a:spLocks noChangeArrowheads="1"/>
          </p:cNvSpPr>
          <p:nvPr/>
        </p:nvSpPr>
        <p:spPr bwMode="auto">
          <a:xfrm>
            <a:off x="6781800" y="1676400"/>
            <a:ext cx="838200" cy="523875"/>
          </a:xfrm>
          <a:prstGeom prst="rect">
            <a:avLst/>
          </a:prstGeom>
          <a:noFill/>
          <a:ln w="9525">
            <a:noFill/>
            <a:miter lim="800000"/>
            <a:headEnd/>
            <a:tailEnd/>
          </a:ln>
        </p:spPr>
        <p:txBody>
          <a:bodyPr>
            <a:spAutoFit/>
          </a:bodyPr>
          <a:lstStyle/>
          <a:p>
            <a:pPr algn="ctr">
              <a:defRPr/>
            </a:pPr>
            <a:r>
              <a:rPr lang="en-US" sz="1400" dirty="0">
                <a:latin typeface="+mn-lt"/>
              </a:rPr>
              <a:t>Market Target</a:t>
            </a:r>
          </a:p>
        </p:txBody>
      </p:sp>
      <p:sp>
        <p:nvSpPr>
          <p:cNvPr id="9234" name="Text Box 54"/>
          <p:cNvSpPr txBox="1">
            <a:spLocks noChangeArrowheads="1"/>
          </p:cNvSpPr>
          <p:nvPr/>
        </p:nvSpPr>
        <p:spPr bwMode="auto">
          <a:xfrm>
            <a:off x="5334000" y="2438400"/>
            <a:ext cx="83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400">
                <a:latin typeface="Calibri" pitchFamily="34" charset="0"/>
              </a:rPr>
              <a:t>Market Target</a:t>
            </a:r>
          </a:p>
        </p:txBody>
      </p:sp>
      <p:grpSp>
        <p:nvGrpSpPr>
          <p:cNvPr id="9235" name="Group 57"/>
          <p:cNvGrpSpPr>
            <a:grpSpLocks/>
          </p:cNvGrpSpPr>
          <p:nvPr/>
        </p:nvGrpSpPr>
        <p:grpSpPr bwMode="auto">
          <a:xfrm>
            <a:off x="3962400" y="3657600"/>
            <a:ext cx="838200" cy="762000"/>
            <a:chOff x="1632" y="2784"/>
            <a:chExt cx="528" cy="480"/>
          </a:xfrm>
        </p:grpSpPr>
        <p:sp>
          <p:nvSpPr>
            <p:cNvPr id="9245" name="Oval 58"/>
            <p:cNvSpPr>
              <a:spLocks noChangeArrowheads="1"/>
            </p:cNvSpPr>
            <p:nvPr/>
          </p:nvSpPr>
          <p:spPr bwMode="auto">
            <a:xfrm>
              <a:off x="1632" y="2784"/>
              <a:ext cx="528" cy="480"/>
            </a:xfrm>
            <a:prstGeom prst="ellipse">
              <a:avLst/>
            </a:prstGeom>
            <a:solidFill>
              <a:srgbClr val="333399"/>
            </a:solidFill>
            <a:ln w="9525">
              <a:solidFill>
                <a:schemeClr val="tx1"/>
              </a:solidFill>
              <a:round/>
              <a:headEnd/>
              <a:tailEnd/>
            </a:ln>
          </p:spPr>
          <p:txBody>
            <a:bodyPr wrap="none" anchor="ctr"/>
            <a:lstStyle/>
            <a:p>
              <a:endParaRPr lang="en-US"/>
            </a:p>
          </p:txBody>
        </p:sp>
        <p:sp>
          <p:nvSpPr>
            <p:cNvPr id="9246" name="Oval 59"/>
            <p:cNvSpPr>
              <a:spLocks noChangeArrowheads="1"/>
            </p:cNvSpPr>
            <p:nvPr/>
          </p:nvSpPr>
          <p:spPr bwMode="auto">
            <a:xfrm>
              <a:off x="1728" y="2880"/>
              <a:ext cx="336" cy="288"/>
            </a:xfrm>
            <a:prstGeom prst="ellipse">
              <a:avLst/>
            </a:prstGeom>
            <a:solidFill>
              <a:srgbClr val="FF0000"/>
            </a:solidFill>
            <a:ln w="9525">
              <a:solidFill>
                <a:schemeClr val="tx1"/>
              </a:solidFill>
              <a:round/>
              <a:headEnd/>
              <a:tailEnd/>
            </a:ln>
          </p:spPr>
          <p:txBody>
            <a:bodyPr wrap="none" anchor="ctr"/>
            <a:lstStyle/>
            <a:p>
              <a:endParaRPr lang="en-US"/>
            </a:p>
          </p:txBody>
        </p:sp>
        <p:sp>
          <p:nvSpPr>
            <p:cNvPr id="9247" name="Oval 60"/>
            <p:cNvSpPr>
              <a:spLocks noChangeArrowheads="1"/>
            </p:cNvSpPr>
            <p:nvPr/>
          </p:nvSpPr>
          <p:spPr bwMode="auto">
            <a:xfrm>
              <a:off x="1824" y="2976"/>
              <a:ext cx="144" cy="96"/>
            </a:xfrm>
            <a:prstGeom prst="ellipse">
              <a:avLst/>
            </a:prstGeom>
            <a:solidFill>
              <a:srgbClr val="FFFF99"/>
            </a:solidFill>
            <a:ln w="9525">
              <a:solidFill>
                <a:schemeClr val="tx1"/>
              </a:solidFill>
              <a:round/>
              <a:headEnd/>
              <a:tailEnd/>
            </a:ln>
          </p:spPr>
          <p:txBody>
            <a:bodyPr wrap="none" anchor="ctr"/>
            <a:lstStyle/>
            <a:p>
              <a:pPr algn="ctr"/>
              <a:endParaRPr lang="en-US" sz="2400">
                <a:solidFill>
                  <a:schemeClr val="tx2"/>
                </a:solidFill>
                <a:latin typeface="Calibri" pitchFamily="34" charset="0"/>
              </a:endParaRPr>
            </a:p>
          </p:txBody>
        </p:sp>
      </p:grpSp>
      <p:grpSp>
        <p:nvGrpSpPr>
          <p:cNvPr id="9236" name="Group 61"/>
          <p:cNvGrpSpPr>
            <a:grpSpLocks/>
          </p:cNvGrpSpPr>
          <p:nvPr/>
        </p:nvGrpSpPr>
        <p:grpSpPr bwMode="auto">
          <a:xfrm>
            <a:off x="5334000" y="2971800"/>
            <a:ext cx="838200" cy="762000"/>
            <a:chOff x="1632" y="2784"/>
            <a:chExt cx="528" cy="480"/>
          </a:xfrm>
        </p:grpSpPr>
        <p:sp>
          <p:nvSpPr>
            <p:cNvPr id="9242" name="Oval 62"/>
            <p:cNvSpPr>
              <a:spLocks noChangeArrowheads="1"/>
            </p:cNvSpPr>
            <p:nvPr/>
          </p:nvSpPr>
          <p:spPr bwMode="auto">
            <a:xfrm>
              <a:off x="1632" y="2784"/>
              <a:ext cx="528" cy="480"/>
            </a:xfrm>
            <a:prstGeom prst="ellipse">
              <a:avLst/>
            </a:prstGeom>
            <a:solidFill>
              <a:srgbClr val="333399"/>
            </a:solidFill>
            <a:ln w="9525">
              <a:solidFill>
                <a:schemeClr val="tx1"/>
              </a:solidFill>
              <a:round/>
              <a:headEnd/>
              <a:tailEnd/>
            </a:ln>
          </p:spPr>
          <p:txBody>
            <a:bodyPr wrap="none" anchor="ctr"/>
            <a:lstStyle/>
            <a:p>
              <a:endParaRPr lang="en-US"/>
            </a:p>
          </p:txBody>
        </p:sp>
        <p:sp>
          <p:nvSpPr>
            <p:cNvPr id="9243" name="Oval 63"/>
            <p:cNvSpPr>
              <a:spLocks noChangeArrowheads="1"/>
            </p:cNvSpPr>
            <p:nvPr/>
          </p:nvSpPr>
          <p:spPr bwMode="auto">
            <a:xfrm>
              <a:off x="1728" y="2880"/>
              <a:ext cx="336" cy="288"/>
            </a:xfrm>
            <a:prstGeom prst="ellipse">
              <a:avLst/>
            </a:prstGeom>
            <a:solidFill>
              <a:srgbClr val="FF0000"/>
            </a:solidFill>
            <a:ln w="9525">
              <a:solidFill>
                <a:schemeClr val="tx1"/>
              </a:solidFill>
              <a:round/>
              <a:headEnd/>
              <a:tailEnd/>
            </a:ln>
          </p:spPr>
          <p:txBody>
            <a:bodyPr wrap="none" anchor="ctr"/>
            <a:lstStyle/>
            <a:p>
              <a:endParaRPr lang="en-US"/>
            </a:p>
          </p:txBody>
        </p:sp>
        <p:sp>
          <p:nvSpPr>
            <p:cNvPr id="9244" name="Oval 64"/>
            <p:cNvSpPr>
              <a:spLocks noChangeArrowheads="1"/>
            </p:cNvSpPr>
            <p:nvPr/>
          </p:nvSpPr>
          <p:spPr bwMode="auto">
            <a:xfrm>
              <a:off x="1824" y="2976"/>
              <a:ext cx="144" cy="96"/>
            </a:xfrm>
            <a:prstGeom prst="ellipse">
              <a:avLst/>
            </a:prstGeom>
            <a:solidFill>
              <a:srgbClr val="FFFF99"/>
            </a:solidFill>
            <a:ln w="9525">
              <a:solidFill>
                <a:schemeClr val="tx1"/>
              </a:solidFill>
              <a:round/>
              <a:headEnd/>
              <a:tailEnd/>
            </a:ln>
          </p:spPr>
          <p:txBody>
            <a:bodyPr wrap="none" anchor="ctr"/>
            <a:lstStyle/>
            <a:p>
              <a:pPr algn="ctr"/>
              <a:endParaRPr lang="en-US" sz="2400">
                <a:solidFill>
                  <a:schemeClr val="tx2"/>
                </a:solidFill>
                <a:latin typeface="Calibri" pitchFamily="34" charset="0"/>
              </a:endParaRPr>
            </a:p>
          </p:txBody>
        </p:sp>
      </p:grpSp>
      <p:grpSp>
        <p:nvGrpSpPr>
          <p:cNvPr id="9237" name="Group 65"/>
          <p:cNvGrpSpPr>
            <a:grpSpLocks/>
          </p:cNvGrpSpPr>
          <p:nvPr/>
        </p:nvGrpSpPr>
        <p:grpSpPr bwMode="auto">
          <a:xfrm>
            <a:off x="6781800" y="2209800"/>
            <a:ext cx="838200" cy="762000"/>
            <a:chOff x="1632" y="2784"/>
            <a:chExt cx="528" cy="480"/>
          </a:xfrm>
        </p:grpSpPr>
        <p:sp>
          <p:nvSpPr>
            <p:cNvPr id="9239" name="Oval 66"/>
            <p:cNvSpPr>
              <a:spLocks noChangeArrowheads="1"/>
            </p:cNvSpPr>
            <p:nvPr/>
          </p:nvSpPr>
          <p:spPr bwMode="auto">
            <a:xfrm>
              <a:off x="1632" y="2784"/>
              <a:ext cx="528" cy="480"/>
            </a:xfrm>
            <a:prstGeom prst="ellipse">
              <a:avLst/>
            </a:prstGeom>
            <a:solidFill>
              <a:srgbClr val="333399"/>
            </a:solidFill>
            <a:ln w="9525">
              <a:solidFill>
                <a:schemeClr val="tx1"/>
              </a:solidFill>
              <a:round/>
              <a:headEnd/>
              <a:tailEnd/>
            </a:ln>
          </p:spPr>
          <p:txBody>
            <a:bodyPr wrap="none" anchor="ctr"/>
            <a:lstStyle/>
            <a:p>
              <a:endParaRPr lang="en-US"/>
            </a:p>
          </p:txBody>
        </p:sp>
        <p:sp>
          <p:nvSpPr>
            <p:cNvPr id="9240" name="Oval 67"/>
            <p:cNvSpPr>
              <a:spLocks noChangeArrowheads="1"/>
            </p:cNvSpPr>
            <p:nvPr/>
          </p:nvSpPr>
          <p:spPr bwMode="auto">
            <a:xfrm>
              <a:off x="1728" y="2880"/>
              <a:ext cx="336" cy="288"/>
            </a:xfrm>
            <a:prstGeom prst="ellipse">
              <a:avLst/>
            </a:prstGeom>
            <a:solidFill>
              <a:srgbClr val="FF0000"/>
            </a:solidFill>
            <a:ln w="9525">
              <a:solidFill>
                <a:schemeClr val="tx1"/>
              </a:solidFill>
              <a:round/>
              <a:headEnd/>
              <a:tailEnd/>
            </a:ln>
          </p:spPr>
          <p:txBody>
            <a:bodyPr wrap="none" anchor="ctr"/>
            <a:lstStyle/>
            <a:p>
              <a:endParaRPr lang="en-US"/>
            </a:p>
          </p:txBody>
        </p:sp>
        <p:sp>
          <p:nvSpPr>
            <p:cNvPr id="9241" name="Oval 68"/>
            <p:cNvSpPr>
              <a:spLocks noChangeArrowheads="1"/>
            </p:cNvSpPr>
            <p:nvPr/>
          </p:nvSpPr>
          <p:spPr bwMode="auto">
            <a:xfrm>
              <a:off x="1824" y="2976"/>
              <a:ext cx="144" cy="96"/>
            </a:xfrm>
            <a:prstGeom prst="ellipse">
              <a:avLst/>
            </a:prstGeom>
            <a:solidFill>
              <a:srgbClr val="FFFF99"/>
            </a:solidFill>
            <a:ln w="9525">
              <a:solidFill>
                <a:schemeClr val="tx1"/>
              </a:solidFill>
              <a:round/>
              <a:headEnd/>
              <a:tailEnd/>
            </a:ln>
          </p:spPr>
          <p:txBody>
            <a:bodyPr wrap="none" anchor="ctr"/>
            <a:lstStyle/>
            <a:p>
              <a:pPr algn="ctr"/>
              <a:endParaRPr lang="en-US" sz="2400">
                <a:solidFill>
                  <a:schemeClr val="tx2"/>
                </a:solidFill>
                <a:latin typeface="Calibri" pitchFamily="34" charset="0"/>
              </a:endParaRPr>
            </a:p>
          </p:txBody>
        </p:sp>
      </p:grpSp>
      <p:sp>
        <p:nvSpPr>
          <p:cNvPr id="9238" name="TextBox 80"/>
          <p:cNvSpPr txBox="1">
            <a:spLocks noChangeArrowheads="1"/>
          </p:cNvSpPr>
          <p:nvPr/>
        </p:nvSpPr>
        <p:spPr bwMode="auto">
          <a:xfrm>
            <a:off x="571500" y="1276350"/>
            <a:ext cx="4876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800100" indent="-34290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Market data is used two ways:</a:t>
            </a:r>
          </a:p>
          <a:p>
            <a:pPr lvl="1" eaLnBrk="1" hangingPunct="1">
              <a:buFont typeface="Arial" pitchFamily="34" charset="0"/>
              <a:buChar char="•"/>
            </a:pPr>
            <a:r>
              <a:rPr lang="en-US"/>
              <a:t>Compare district pay to market</a:t>
            </a:r>
          </a:p>
          <a:p>
            <a:pPr lvl="1" eaLnBrk="1" hangingPunct="1">
              <a:buFont typeface="Arial" pitchFamily="34" charset="0"/>
              <a:buChar char="•"/>
            </a:pPr>
            <a:r>
              <a:rPr lang="en-US"/>
              <a:t>Create competitive pay ranges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Step 4 – Pay Procedures</a:t>
            </a:r>
          </a:p>
        </p:txBody>
      </p:sp>
      <p:sp>
        <p:nvSpPr>
          <p:cNvPr id="10243" name="Content Placeholder 2"/>
          <p:cNvSpPr>
            <a:spLocks noGrp="1"/>
          </p:cNvSpPr>
          <p:nvPr>
            <p:ph idx="1"/>
          </p:nvPr>
        </p:nvSpPr>
        <p:spPr>
          <a:xfrm>
            <a:off x="381000" y="1981200"/>
            <a:ext cx="7315200" cy="4114800"/>
          </a:xfrm>
        </p:spPr>
        <p:txBody>
          <a:bodyPr/>
          <a:lstStyle/>
          <a:p>
            <a:pPr eaLnBrk="1" hangingPunct="1"/>
            <a:r>
              <a:rPr lang="en-US" smtClean="0"/>
              <a:t>Pay procedures were developed for ongoing plan administration.</a:t>
            </a:r>
          </a:p>
          <a:p>
            <a:pPr lvl="1" eaLnBrk="1" hangingPunct="1"/>
            <a:r>
              <a:rPr lang="en-US" smtClean="0"/>
              <a:t>Pay plan definition and maintenance</a:t>
            </a:r>
          </a:p>
          <a:p>
            <a:pPr lvl="1" eaLnBrk="1" hangingPunct="1"/>
            <a:r>
              <a:rPr lang="en-US" smtClean="0"/>
              <a:t>Pay actions</a:t>
            </a:r>
          </a:p>
          <a:p>
            <a:pPr lvl="2" eaLnBrk="1" hangingPunct="1"/>
            <a:r>
              <a:rPr lang="en-US" smtClean="0"/>
              <a:t>New hire pay determination</a:t>
            </a:r>
          </a:p>
          <a:p>
            <a:pPr lvl="2" eaLnBrk="1" hangingPunct="1"/>
            <a:r>
              <a:rPr lang="en-US" smtClean="0"/>
              <a:t>Promotions</a:t>
            </a:r>
          </a:p>
          <a:p>
            <a:pPr lvl="2" eaLnBrk="1" hangingPunct="1"/>
            <a:r>
              <a:rPr lang="en-US" smtClean="0"/>
              <a:t>Demotions</a:t>
            </a:r>
          </a:p>
          <a:p>
            <a:pPr lvl="2" eaLnBrk="1" hangingPunct="1"/>
            <a:r>
              <a:rPr lang="en-US" smtClean="0"/>
              <a:t>Break in service</a:t>
            </a:r>
          </a:p>
          <a:p>
            <a:pPr lvl="2" eaLnBrk="1" hangingPunct="1"/>
            <a:endParaRPr lang="en-US" smtClean="0"/>
          </a:p>
          <a:p>
            <a:pPr eaLnBrk="1" hangingPunct="1"/>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133600"/>
            <a:ext cx="7772400" cy="1143000"/>
          </a:xfrm>
        </p:spPr>
        <p:txBody>
          <a:bodyPr/>
          <a:lstStyle/>
          <a:p>
            <a:pPr eaLnBrk="1" hangingPunct="1"/>
            <a:r>
              <a:rPr lang="en-US" smtClean="0"/>
              <a:t>New Pay Structures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03200"/>
            <a:ext cx="7543800" cy="808038"/>
          </a:xfrm>
        </p:spPr>
        <p:txBody>
          <a:bodyPr/>
          <a:lstStyle/>
          <a:p>
            <a:pPr eaLnBrk="1" hangingPunct="1"/>
            <a:r>
              <a:rPr lang="en-US" smtClean="0"/>
              <a:t>Job Families</a:t>
            </a:r>
          </a:p>
        </p:txBody>
      </p:sp>
      <p:sp>
        <p:nvSpPr>
          <p:cNvPr id="34819" name="Rectangle 3"/>
          <p:cNvSpPr>
            <a:spLocks noGrp="1" noChangeArrowheads="1"/>
          </p:cNvSpPr>
          <p:nvPr>
            <p:ph sz="half" idx="1"/>
          </p:nvPr>
        </p:nvSpPr>
        <p:spPr>
          <a:xfrm>
            <a:off x="609600" y="1447800"/>
            <a:ext cx="7239000" cy="4800600"/>
          </a:xfrm>
        </p:spPr>
        <p:txBody>
          <a:bodyPr/>
          <a:lstStyle/>
          <a:p>
            <a:pPr eaLnBrk="1" hangingPunct="1">
              <a:buFont typeface="Wingdings" pitchFamily="2" charset="2"/>
              <a:buNone/>
            </a:pPr>
            <a:r>
              <a:rPr lang="en-US" u="sng" smtClean="0"/>
              <a:t>New Job Families</a:t>
            </a:r>
          </a:p>
          <a:p>
            <a:pPr eaLnBrk="1" hangingPunct="1"/>
            <a:r>
              <a:rPr lang="en-US" smtClean="0"/>
              <a:t>Teachers, Registered Nurses, Librarians</a:t>
            </a:r>
          </a:p>
          <a:p>
            <a:pPr eaLnBrk="1" hangingPunct="1"/>
            <a:r>
              <a:rPr lang="en-US" smtClean="0"/>
              <a:t>Administrators and Professionals</a:t>
            </a:r>
          </a:p>
          <a:p>
            <a:pPr eaLnBrk="1" hangingPunct="1"/>
            <a:r>
              <a:rPr lang="en-US" smtClean="0"/>
              <a:t>Clerical and Paraprofessional</a:t>
            </a:r>
          </a:p>
          <a:p>
            <a:pPr eaLnBrk="1" hangingPunct="1"/>
            <a:r>
              <a:rPr lang="en-US" smtClean="0"/>
              <a:t>Auxiliary</a:t>
            </a:r>
          </a:p>
          <a:p>
            <a:pPr eaLnBrk="1" hangingPunct="1"/>
            <a:endParaRPr lang="en-US" sz="3600" smtClean="0"/>
          </a:p>
          <a:p>
            <a:pPr eaLnBrk="1" hangingPunct="1"/>
            <a:endParaRPr lang="en-US" sz="2600" smtClean="0"/>
          </a:p>
          <a:p>
            <a:pPr eaLnBrk="1" hangingPunct="1"/>
            <a:endParaRPr lang="en-US" sz="26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9"/>
                                        </p:tgtEl>
                                        <p:attrNameLst>
                                          <p:attrName>style.visibility</p:attrName>
                                        </p:attrNameLst>
                                      </p:cBhvr>
                                      <p:to>
                                        <p:strVal val="visible"/>
                                      </p:to>
                                    </p:set>
                                    <p:anim calcmode="lin" valueType="num">
                                      <p:cBhvr additive="base">
                                        <p:cTn id="13" dur="500" fill="hold"/>
                                        <p:tgtEl>
                                          <p:spTgt spid="34819"/>
                                        </p:tgtEl>
                                        <p:attrNameLst>
                                          <p:attrName>ppt_x</p:attrName>
                                        </p:attrNameLst>
                                      </p:cBhvr>
                                      <p:tavLst>
                                        <p:tav tm="0">
                                          <p:val>
                                            <p:strVal val="0-#ppt_w/2"/>
                                          </p:val>
                                        </p:tav>
                                        <p:tav tm="100000">
                                          <p:val>
                                            <p:strVal val="#ppt_x"/>
                                          </p:val>
                                        </p:tav>
                                      </p:tavLst>
                                    </p:anim>
                                    <p:anim calcmode="lin" valueType="num">
                                      <p:cBhvr additive="base">
                                        <p:cTn id="14" dur="500" fill="hold"/>
                                        <p:tgtEl>
                                          <p:spTgt spid="348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9" name="Rectangle 3"/>
          <p:cNvSpPr>
            <a:spLocks noGrp="1" noChangeArrowheads="1"/>
          </p:cNvSpPr>
          <p:nvPr>
            <p:ph type="title"/>
          </p:nvPr>
        </p:nvSpPr>
        <p:spPr>
          <a:xfrm>
            <a:off x="419100" y="381000"/>
            <a:ext cx="8077200" cy="1143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en-US" smtClean="0"/>
              <a:t>Job Families</a:t>
            </a:r>
          </a:p>
        </p:txBody>
      </p:sp>
      <p:sp>
        <p:nvSpPr>
          <p:cNvPr id="50180" name="Rectangle 4"/>
          <p:cNvSpPr>
            <a:spLocks noChangeArrowheads="1"/>
          </p:cNvSpPr>
          <p:nvPr/>
        </p:nvSpPr>
        <p:spPr bwMode="auto">
          <a:xfrm>
            <a:off x="1143000" y="1524000"/>
            <a:ext cx="6629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457200" indent="-457200">
              <a:lnSpc>
                <a:spcPct val="90000"/>
              </a:lnSpc>
              <a:spcBef>
                <a:spcPct val="20000"/>
              </a:spcBef>
              <a:buClr>
                <a:schemeClr val="tx2"/>
              </a:buClr>
              <a:buSzPct val="100000"/>
              <a:buFont typeface="Arial" pitchFamily="34" charset="0"/>
              <a:buChar char="•"/>
              <a:defRPr/>
            </a:pPr>
            <a:r>
              <a:rPr lang="en-US" sz="3000" dirty="0">
                <a:latin typeface="+mn-lt"/>
                <a:ea typeface="+mn-ea"/>
              </a:rPr>
              <a:t>Common characteristics</a:t>
            </a:r>
          </a:p>
          <a:p>
            <a:pPr lvl="2" indent="-457200">
              <a:lnSpc>
                <a:spcPct val="90000"/>
              </a:lnSpc>
              <a:spcBef>
                <a:spcPct val="20000"/>
              </a:spcBef>
              <a:buClr>
                <a:schemeClr val="tx1"/>
              </a:buClr>
              <a:buSzPct val="100000"/>
              <a:buFontTx/>
              <a:buChar char="–"/>
              <a:defRPr/>
            </a:pPr>
            <a:r>
              <a:rPr lang="en-US" sz="3000" dirty="0">
                <a:latin typeface="+mn-lt"/>
                <a:ea typeface="+mn-ea"/>
              </a:rPr>
              <a:t>Nature of work</a:t>
            </a:r>
          </a:p>
          <a:p>
            <a:pPr lvl="2" indent="-457200">
              <a:lnSpc>
                <a:spcPct val="90000"/>
              </a:lnSpc>
              <a:spcBef>
                <a:spcPct val="20000"/>
              </a:spcBef>
              <a:buClr>
                <a:schemeClr val="tx1"/>
              </a:buClr>
              <a:buSzPct val="100000"/>
              <a:buFontTx/>
              <a:buChar char="–"/>
              <a:defRPr/>
            </a:pPr>
            <a:r>
              <a:rPr lang="en-US" sz="3000" dirty="0">
                <a:latin typeface="+mn-lt"/>
                <a:ea typeface="+mn-ea"/>
              </a:rPr>
              <a:t>Exempt/Non-Exempt</a:t>
            </a:r>
          </a:p>
          <a:p>
            <a:pPr lvl="2" indent="-457200">
              <a:lnSpc>
                <a:spcPct val="90000"/>
              </a:lnSpc>
              <a:spcBef>
                <a:spcPct val="20000"/>
              </a:spcBef>
              <a:buClr>
                <a:schemeClr val="tx1"/>
              </a:buClr>
              <a:buSzPct val="100000"/>
              <a:buFontTx/>
              <a:buChar char="–"/>
              <a:defRPr/>
            </a:pPr>
            <a:r>
              <a:rPr lang="en-US" sz="3000" dirty="0">
                <a:latin typeface="+mn-lt"/>
                <a:ea typeface="+mn-ea"/>
              </a:rPr>
              <a:t>Job market</a:t>
            </a:r>
          </a:p>
          <a:p>
            <a:pPr lvl="1" indent="-457200">
              <a:lnSpc>
                <a:spcPct val="90000"/>
              </a:lnSpc>
              <a:spcBef>
                <a:spcPct val="20000"/>
              </a:spcBef>
              <a:buClr>
                <a:schemeClr val="accent2"/>
              </a:buClr>
              <a:buSzPct val="70000"/>
              <a:buFont typeface="Arial" pitchFamily="34" charset="0"/>
              <a:buChar char="•"/>
              <a:defRPr/>
            </a:pPr>
            <a:endParaRPr lang="en-US" sz="3000" dirty="0">
              <a:latin typeface="+mn-lt"/>
              <a:ea typeface="+mn-ea"/>
            </a:endParaRPr>
          </a:p>
          <a:p>
            <a:pPr marL="0" lvl="1">
              <a:lnSpc>
                <a:spcPct val="90000"/>
              </a:lnSpc>
              <a:spcBef>
                <a:spcPct val="20000"/>
              </a:spcBef>
              <a:buClr>
                <a:schemeClr val="accent2"/>
              </a:buClr>
              <a:buSzPct val="70000"/>
              <a:defRPr/>
            </a:pPr>
            <a:endParaRPr lang="en-US" sz="3000" dirty="0">
              <a:latin typeface="+mn-lt"/>
              <a:ea typeface="+mn-ea"/>
            </a:endParaRPr>
          </a:p>
          <a:p>
            <a:pPr lvl="1" indent="-457200">
              <a:lnSpc>
                <a:spcPct val="90000"/>
              </a:lnSpc>
              <a:spcBef>
                <a:spcPct val="20000"/>
              </a:spcBef>
              <a:buSzPct val="100000"/>
              <a:buFont typeface="Arial" pitchFamily="34" charset="0"/>
              <a:buChar char="•"/>
              <a:defRPr/>
            </a:pPr>
            <a:r>
              <a:rPr lang="en-US" sz="3000" dirty="0">
                <a:latin typeface="+mn-lt"/>
                <a:ea typeface="+mn-ea"/>
              </a:rPr>
              <a:t>Clarifies and respects different career paths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additive="base">
                                        <p:cTn id="7" dur="500" fill="hold"/>
                                        <p:tgtEl>
                                          <p:spTgt spid="50179"/>
                                        </p:tgtEl>
                                        <p:attrNameLst>
                                          <p:attrName>ppt_x</p:attrName>
                                        </p:attrNameLst>
                                      </p:cBhvr>
                                      <p:tavLst>
                                        <p:tav tm="0">
                                          <p:val>
                                            <p:strVal val="#ppt_x"/>
                                          </p:val>
                                        </p:tav>
                                        <p:tav tm="100000">
                                          <p:val>
                                            <p:strVal val="#ppt_x"/>
                                          </p:val>
                                        </p:tav>
                                      </p:tavLst>
                                    </p:anim>
                                    <p:anim calcmode="lin" valueType="num">
                                      <p:cBhvr additive="base">
                                        <p:cTn id="8" dur="500" fill="hold"/>
                                        <p:tgtEl>
                                          <p:spTgt spid="501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0180">
                                            <p:txEl>
                                              <p:pRg st="0" end="0"/>
                                            </p:txEl>
                                          </p:spTgt>
                                        </p:tgtEl>
                                        <p:attrNameLst>
                                          <p:attrName>style.visibility</p:attrName>
                                        </p:attrNameLst>
                                      </p:cBhvr>
                                      <p:to>
                                        <p:strVal val="visible"/>
                                      </p:to>
                                    </p:set>
                                    <p:anim calcmode="lin" valueType="num">
                                      <p:cBhvr additive="base">
                                        <p:cTn id="13" dur="500" fill="hold"/>
                                        <p:tgtEl>
                                          <p:spTgt spid="50180">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0180">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0180">
                                            <p:txEl>
                                              <p:pRg st="1" end="1"/>
                                            </p:txEl>
                                          </p:spTgt>
                                        </p:tgtEl>
                                        <p:attrNameLst>
                                          <p:attrName>style.visibility</p:attrName>
                                        </p:attrNameLst>
                                      </p:cBhvr>
                                      <p:to>
                                        <p:strVal val="visible"/>
                                      </p:to>
                                    </p:set>
                                    <p:anim calcmode="lin" valueType="num">
                                      <p:cBhvr additive="base">
                                        <p:cTn id="17" dur="500" fill="hold"/>
                                        <p:tgtEl>
                                          <p:spTgt spid="50180">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0180">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anim calcmode="lin" valueType="num">
                                      <p:cBhvr additive="base">
                                        <p:cTn id="21" dur="500" fill="hold"/>
                                        <p:tgtEl>
                                          <p:spTgt spid="50180">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0180">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0180">
                                            <p:txEl>
                                              <p:pRg st="3" end="3"/>
                                            </p:txEl>
                                          </p:spTgt>
                                        </p:tgtEl>
                                        <p:attrNameLst>
                                          <p:attrName>style.visibility</p:attrName>
                                        </p:attrNameLst>
                                      </p:cBhvr>
                                      <p:to>
                                        <p:strVal val="visible"/>
                                      </p:to>
                                    </p:set>
                                    <p:anim calcmode="lin" valueType="num">
                                      <p:cBhvr additive="base">
                                        <p:cTn id="25" dur="500" fill="hold"/>
                                        <p:tgtEl>
                                          <p:spTgt spid="50180">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0180">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0180">
                                            <p:txEl>
                                              <p:pRg st="6" end="6"/>
                                            </p:txEl>
                                          </p:spTgt>
                                        </p:tgtEl>
                                        <p:attrNameLst>
                                          <p:attrName>style.visibility</p:attrName>
                                        </p:attrNameLst>
                                      </p:cBhvr>
                                      <p:to>
                                        <p:strVal val="visible"/>
                                      </p:to>
                                    </p:set>
                                    <p:anim calcmode="lin" valueType="num">
                                      <p:cBhvr additive="base">
                                        <p:cTn id="29" dur="500" fill="hold"/>
                                        <p:tgtEl>
                                          <p:spTgt spid="50180">
                                            <p:txEl>
                                              <p:pRg st="6" end="6"/>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018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utoUpdateAnimBg="0"/>
      <p:bldP spid="5018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533400" y="228600"/>
            <a:ext cx="5286375"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lang="en-US" sz="3400" dirty="0">
                <a:solidFill>
                  <a:schemeClr val="tx2"/>
                </a:solidFill>
                <a:latin typeface="+mj-lt"/>
                <a:ea typeface="+mj-ea"/>
                <a:cs typeface="+mj-cs"/>
              </a:rPr>
              <a:t>Teachers, RN’s, Librarians</a:t>
            </a:r>
          </a:p>
        </p:txBody>
      </p:sp>
      <p:sp>
        <p:nvSpPr>
          <p:cNvPr id="31749" name="Text Box 5"/>
          <p:cNvSpPr txBox="1">
            <a:spLocks noChangeArrowheads="1"/>
          </p:cNvSpPr>
          <p:nvPr/>
        </p:nvSpPr>
        <p:spPr bwMode="auto">
          <a:xfrm>
            <a:off x="228600" y="1157288"/>
            <a:ext cx="7848600" cy="563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eaLnBrk="0" hangingPunct="0">
              <a:lnSpc>
                <a:spcPct val="90000"/>
              </a:lnSpc>
              <a:spcBef>
                <a:spcPct val="20000"/>
              </a:spcBef>
              <a:buClr>
                <a:schemeClr val="tx2"/>
              </a:buClr>
              <a:buSzPct val="100000"/>
              <a:buFont typeface="Arial" pitchFamily="34" charset="0"/>
              <a:buChar char="•"/>
              <a:defRPr/>
            </a:pPr>
            <a:r>
              <a:rPr lang="en-US" sz="2600" dirty="0">
                <a:latin typeface="+mn-lt"/>
                <a:ea typeface="+mn-ea"/>
              </a:rPr>
              <a:t>Starting Salary up to $38,000.</a:t>
            </a:r>
          </a:p>
          <a:p>
            <a:pPr marL="457200" indent="-457200" eaLnBrk="0" hangingPunct="0">
              <a:lnSpc>
                <a:spcPct val="90000"/>
              </a:lnSpc>
              <a:spcBef>
                <a:spcPct val="20000"/>
              </a:spcBef>
              <a:buClr>
                <a:schemeClr val="tx2"/>
              </a:buClr>
              <a:buSzPct val="100000"/>
              <a:buFont typeface="Arial" pitchFamily="34" charset="0"/>
              <a:buChar char="•"/>
              <a:defRPr/>
            </a:pPr>
            <a:r>
              <a:rPr lang="en-US" sz="2600" dirty="0">
                <a:latin typeface="+mn-lt"/>
                <a:ea typeface="+mn-ea"/>
              </a:rPr>
              <a:t>Teacher salary schedule no longer connected to state minimum schedule.</a:t>
            </a:r>
          </a:p>
          <a:p>
            <a:pPr lvl="1" eaLnBrk="0" hangingPunct="0">
              <a:lnSpc>
                <a:spcPct val="90000"/>
              </a:lnSpc>
              <a:spcBef>
                <a:spcPct val="20000"/>
              </a:spcBef>
              <a:buClr>
                <a:schemeClr val="tx2"/>
              </a:buClr>
              <a:buSzPct val="100000"/>
              <a:defRPr/>
            </a:pPr>
            <a:r>
              <a:rPr lang="en-US" sz="2600" dirty="0">
                <a:latin typeface="+mn-lt"/>
                <a:ea typeface="+mn-ea"/>
              </a:rPr>
              <a:t>	  It’s much higher!</a:t>
            </a:r>
          </a:p>
          <a:p>
            <a:pPr marL="457200" indent="-457200" eaLnBrk="0" hangingPunct="0">
              <a:lnSpc>
                <a:spcPct val="90000"/>
              </a:lnSpc>
              <a:spcBef>
                <a:spcPct val="20000"/>
              </a:spcBef>
              <a:buFont typeface="Arial" pitchFamily="34" charset="0"/>
              <a:buChar char="•"/>
              <a:defRPr/>
            </a:pPr>
            <a:r>
              <a:rPr lang="en-US" sz="2600" dirty="0">
                <a:latin typeface="+mn-lt"/>
                <a:ea typeface="+mn-ea"/>
              </a:rPr>
              <a:t>Teachers received a general pay increase of at least $1,400.</a:t>
            </a:r>
          </a:p>
          <a:p>
            <a:pPr lvl="1" eaLnBrk="0" hangingPunct="0">
              <a:lnSpc>
                <a:spcPct val="90000"/>
              </a:lnSpc>
              <a:spcBef>
                <a:spcPct val="20000"/>
              </a:spcBef>
              <a:defRPr/>
            </a:pPr>
            <a:r>
              <a:rPr lang="en-US" sz="2600" dirty="0">
                <a:latin typeface="+mn-lt"/>
                <a:ea typeface="+mn-ea"/>
              </a:rPr>
              <a:t>	 This takes the place of  a “step” increase</a:t>
            </a:r>
          </a:p>
          <a:p>
            <a:pPr marL="457200" indent="-457200" eaLnBrk="0" hangingPunct="0">
              <a:lnSpc>
                <a:spcPct val="90000"/>
              </a:lnSpc>
              <a:spcBef>
                <a:spcPct val="20000"/>
              </a:spcBef>
              <a:buFont typeface="Arial" pitchFamily="34" charset="0"/>
              <a:buChar char="•"/>
              <a:defRPr/>
            </a:pPr>
            <a:r>
              <a:rPr lang="en-US" sz="2600" dirty="0">
                <a:latin typeface="+mn-lt"/>
                <a:ea typeface="+mn-ea"/>
              </a:rPr>
              <a:t>Additional increases were given to those whose pay, after the general increase is below the teacher hiring schedule</a:t>
            </a:r>
            <a:r>
              <a:rPr lang="en-US" sz="2600" dirty="0">
                <a:latin typeface="+mn-lt"/>
                <a:ea typeface="+mn-ea"/>
              </a:rPr>
              <a:t>.</a:t>
            </a:r>
          </a:p>
          <a:p>
            <a:pPr marL="457200" indent="-457200" eaLnBrk="0" hangingPunct="0">
              <a:lnSpc>
                <a:spcPct val="90000"/>
              </a:lnSpc>
              <a:spcBef>
                <a:spcPct val="20000"/>
              </a:spcBef>
              <a:buFont typeface="Arial" pitchFamily="34" charset="0"/>
              <a:buChar char="•"/>
              <a:defRPr/>
            </a:pPr>
            <a:r>
              <a:rPr lang="en-US" sz="2600" dirty="0">
                <a:latin typeface="+mn-lt"/>
                <a:ea typeface="+mn-ea"/>
              </a:rPr>
              <a:t>Stipends for master’s and doctorate degrees remain the same</a:t>
            </a:r>
            <a:endParaRPr lang="en-US" sz="2600" dirty="0">
              <a:latin typeface="+mn-lt"/>
              <a:ea typeface="+mn-ea"/>
            </a:endParaRPr>
          </a:p>
          <a:p>
            <a:pPr eaLnBrk="0" hangingPunct="0">
              <a:spcBef>
                <a:spcPct val="50000"/>
              </a:spcBef>
              <a:buFontTx/>
              <a:buChar char="•"/>
              <a:defRPr/>
            </a:pPr>
            <a:endParaRPr lang="en-US" sz="3200" dirty="0">
              <a:effectLst>
                <a:outerShdw blurRad="38100" dist="38100" dir="2700000" algn="tl">
                  <a:srgbClr val="C0C0C0"/>
                </a:outerShdw>
              </a:effectLst>
              <a:latin typeface="Times New Roman" pitchFamily="18" charset="0"/>
              <a:ea typeface="+mn-ea"/>
            </a:endParaRPr>
          </a:p>
        </p:txBody>
      </p:sp>
      <p:sp>
        <p:nvSpPr>
          <p:cNvPr id="2" name="5-Point Star 1"/>
          <p:cNvSpPr/>
          <p:nvPr/>
        </p:nvSpPr>
        <p:spPr bwMode="auto">
          <a:xfrm>
            <a:off x="898525" y="3608388"/>
            <a:ext cx="381000" cy="365125"/>
          </a:xfrm>
          <a:prstGeom prst="star5">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US" sz="2400" dirty="0">
              <a:latin typeface="Arial" pitchFamily="63" charset="0"/>
              <a:ea typeface="ＭＳ Ｐゴシック" pitchFamily="63" charset="-128"/>
            </a:endParaRPr>
          </a:p>
        </p:txBody>
      </p:sp>
      <p:sp>
        <p:nvSpPr>
          <p:cNvPr id="44" name="5-Point Star 43"/>
          <p:cNvSpPr/>
          <p:nvPr/>
        </p:nvSpPr>
        <p:spPr bwMode="auto">
          <a:xfrm>
            <a:off x="927100" y="2398713"/>
            <a:ext cx="381000" cy="365125"/>
          </a:xfrm>
          <a:prstGeom prst="star5">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US" sz="2400" dirty="0">
              <a:solidFill>
                <a:srgbClr val="FF0000"/>
              </a:solidFill>
              <a:latin typeface="Arial" pitchFamily="63" charset="0"/>
              <a:ea typeface="ＭＳ Ｐゴシック" pitchFamily="63"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title"/>
          </p:nvPr>
        </p:nvSpPr>
        <p:spPr>
          <a:xfrm>
            <a:off x="457200" y="122238"/>
            <a:ext cx="7543800" cy="715962"/>
          </a:xfrm>
        </p:spPr>
        <p:txBody>
          <a:bodyPr/>
          <a:lstStyle/>
          <a:p>
            <a:pPr eaLnBrk="1" hangingPunct="1"/>
            <a:r>
              <a:rPr lang="en-US" sz="3200" smtClean="0"/>
              <a:t>Administrators and Professionals</a:t>
            </a:r>
          </a:p>
        </p:txBody>
      </p:sp>
      <p:sp>
        <p:nvSpPr>
          <p:cNvPr id="15363" name="Text Box 4"/>
          <p:cNvSpPr txBox="1">
            <a:spLocks noChangeArrowheads="1"/>
          </p:cNvSpPr>
          <p:nvPr/>
        </p:nvSpPr>
        <p:spPr bwMode="auto">
          <a:xfrm>
            <a:off x="533400" y="1295400"/>
            <a:ext cx="7543800" cy="462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7663" indent="-347663" eaLnBrk="0" hangingPunct="0">
              <a:defRPr>
                <a:solidFill>
                  <a:schemeClr val="tx1"/>
                </a:solidFill>
                <a:latin typeface="Arial" pitchFamily="34" charset="0"/>
                <a:ea typeface="ＭＳ Ｐゴシック" pitchFamily="34" charset="-128"/>
              </a:defRPr>
            </a:lvl1pPr>
            <a:lvl2pPr marL="860425" indent="-34290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457200" indent="-457200">
              <a:lnSpc>
                <a:spcPct val="90000"/>
              </a:lnSpc>
              <a:spcBef>
                <a:spcPct val="20000"/>
              </a:spcBef>
              <a:buClr>
                <a:schemeClr val="tx2"/>
              </a:buClr>
              <a:buSzPct val="100000"/>
              <a:buFont typeface="Arial" pitchFamily="34" charset="0"/>
              <a:buChar char="•"/>
              <a:defRPr/>
            </a:pPr>
            <a:r>
              <a:rPr lang="en-US" sz="3200" dirty="0" smtClean="0"/>
              <a:t>Campus and Central Office Professionals</a:t>
            </a:r>
          </a:p>
          <a:p>
            <a:pPr marL="969962" lvl="1" indent="-457200">
              <a:lnSpc>
                <a:spcPct val="90000"/>
              </a:lnSpc>
              <a:spcBef>
                <a:spcPct val="20000"/>
              </a:spcBef>
              <a:buClr>
                <a:schemeClr val="tx2"/>
              </a:buClr>
              <a:buSzPct val="100000"/>
              <a:buFont typeface="Arial" pitchFamily="34" charset="0"/>
              <a:buChar char="–"/>
              <a:defRPr/>
            </a:pPr>
            <a:r>
              <a:rPr lang="en-US" sz="3200" dirty="0" smtClean="0"/>
              <a:t>Counselors, diagnosticians, speech pathologist</a:t>
            </a:r>
          </a:p>
          <a:p>
            <a:pPr lvl="1">
              <a:lnSpc>
                <a:spcPct val="90000"/>
              </a:lnSpc>
              <a:spcBef>
                <a:spcPct val="20000"/>
              </a:spcBef>
              <a:buClr>
                <a:schemeClr val="tx1"/>
              </a:buClr>
              <a:buSzPct val="100000"/>
              <a:buFontTx/>
              <a:buChar char="–"/>
              <a:defRPr/>
            </a:pPr>
            <a:r>
              <a:rPr lang="en-US" sz="3200" dirty="0" smtClean="0"/>
              <a:t>Assistant Principals</a:t>
            </a:r>
          </a:p>
          <a:p>
            <a:pPr lvl="1">
              <a:lnSpc>
                <a:spcPct val="90000"/>
              </a:lnSpc>
              <a:spcBef>
                <a:spcPct val="20000"/>
              </a:spcBef>
              <a:buClr>
                <a:schemeClr val="tx1"/>
              </a:buClr>
              <a:buSzPct val="100000"/>
              <a:buFontTx/>
              <a:buChar char="–"/>
              <a:defRPr/>
            </a:pPr>
            <a:r>
              <a:rPr lang="en-US" sz="3200" dirty="0" smtClean="0"/>
              <a:t>Principals</a:t>
            </a:r>
          </a:p>
          <a:p>
            <a:pPr lvl="1">
              <a:lnSpc>
                <a:spcPct val="90000"/>
              </a:lnSpc>
              <a:spcBef>
                <a:spcPct val="20000"/>
              </a:spcBef>
              <a:buClr>
                <a:schemeClr val="tx1"/>
              </a:buClr>
              <a:buSzPct val="100000"/>
              <a:buFontTx/>
              <a:buChar char="–"/>
              <a:defRPr/>
            </a:pPr>
            <a:r>
              <a:rPr lang="en-US" sz="3200" dirty="0" smtClean="0"/>
              <a:t>Department Directors</a:t>
            </a:r>
          </a:p>
          <a:p>
            <a:pPr lvl="3">
              <a:buFontTx/>
              <a:buChar char="•"/>
              <a:defRPr/>
            </a:pPr>
            <a:endParaRPr lang="en-US" sz="3200" dirty="0" smtClean="0"/>
          </a:p>
          <a:p>
            <a:pPr lvl="1">
              <a:lnSpc>
                <a:spcPct val="90000"/>
              </a:lnSpc>
              <a:spcBef>
                <a:spcPct val="20000"/>
              </a:spcBef>
              <a:buClr>
                <a:schemeClr val="tx1"/>
              </a:buClr>
              <a:buSzPct val="100000"/>
              <a:buFontTx/>
              <a:buChar char="–"/>
              <a:defRPr/>
            </a:pPr>
            <a:r>
              <a:rPr lang="en-US" sz="3200" dirty="0" smtClean="0"/>
              <a:t>9 Pay Grades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Clerical and Paraprofessionals</a:t>
            </a:r>
          </a:p>
        </p:txBody>
      </p:sp>
      <p:sp>
        <p:nvSpPr>
          <p:cNvPr id="16387" name="Rectangle 3"/>
          <p:cNvSpPr>
            <a:spLocks noGrp="1" noChangeArrowheads="1"/>
          </p:cNvSpPr>
          <p:nvPr>
            <p:ph idx="1"/>
          </p:nvPr>
        </p:nvSpPr>
        <p:spPr>
          <a:xfrm>
            <a:off x="381000" y="1981200"/>
            <a:ext cx="7315200" cy="4114800"/>
          </a:xfrm>
        </p:spPr>
        <p:txBody>
          <a:bodyPr/>
          <a:lstStyle/>
          <a:p>
            <a:pPr eaLnBrk="1" hangingPunct="1"/>
            <a:r>
              <a:rPr lang="en-US" smtClean="0"/>
              <a:t>Instructional assistance and support</a:t>
            </a:r>
          </a:p>
          <a:p>
            <a:pPr lvl="1" eaLnBrk="1" hangingPunct="1"/>
            <a:r>
              <a:rPr lang="en-US" smtClean="0"/>
              <a:t>Classroom Aides</a:t>
            </a:r>
          </a:p>
          <a:p>
            <a:pPr lvl="1" eaLnBrk="1" hangingPunct="1"/>
            <a:r>
              <a:rPr lang="en-US" smtClean="0"/>
              <a:t>Special education Aides</a:t>
            </a:r>
          </a:p>
          <a:p>
            <a:pPr eaLnBrk="1" hangingPunct="1"/>
            <a:r>
              <a:rPr lang="en-US" smtClean="0"/>
              <a:t>Clerical</a:t>
            </a:r>
          </a:p>
          <a:p>
            <a:pPr lvl="1" eaLnBrk="1" hangingPunct="1"/>
            <a:r>
              <a:rPr lang="en-US" smtClean="0"/>
              <a:t>Campus and central office secretaries</a:t>
            </a:r>
          </a:p>
          <a:p>
            <a:pPr lvl="1" eaLnBrk="1" hangingPunct="1"/>
            <a:r>
              <a:rPr lang="en-US" smtClean="0"/>
              <a:t>Office clerks</a:t>
            </a:r>
          </a:p>
          <a:p>
            <a:pPr lvl="1" eaLnBrk="1" hangingPunct="1"/>
            <a:r>
              <a:rPr lang="en-US" smtClean="0"/>
              <a:t>Accounting clerks</a:t>
            </a:r>
          </a:p>
          <a:p>
            <a:pPr eaLnBrk="1" hangingPunct="1">
              <a:lnSpc>
                <a:spcPct val="90000"/>
              </a:lnSpc>
            </a:pPr>
            <a:r>
              <a:rPr lang="en-US" smtClean="0"/>
              <a:t>9 Pay Grades</a:t>
            </a:r>
          </a:p>
          <a:p>
            <a:pPr eaLnBrk="1" hangingPunct="1"/>
            <a:endParaRPr lang="en-US" smtClean="0"/>
          </a:p>
          <a:p>
            <a:pPr lvl="1" eaLnBrk="1" hangingPunct="1"/>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381000"/>
            <a:ext cx="8077200" cy="1143000"/>
          </a:xfrm>
        </p:spPr>
        <p:txBody>
          <a:bodyPr/>
          <a:lstStyle/>
          <a:p>
            <a:pPr eaLnBrk="1" hangingPunct="1"/>
            <a:r>
              <a:rPr lang="en-US" smtClean="0"/>
              <a:t>Auxiliary</a:t>
            </a:r>
          </a:p>
        </p:txBody>
      </p:sp>
      <p:sp>
        <p:nvSpPr>
          <p:cNvPr id="17411" name="Rectangle 3"/>
          <p:cNvSpPr>
            <a:spLocks noGrp="1" noChangeArrowheads="1"/>
          </p:cNvSpPr>
          <p:nvPr>
            <p:ph idx="1"/>
          </p:nvPr>
        </p:nvSpPr>
        <p:spPr>
          <a:xfrm>
            <a:off x="685800" y="1371600"/>
            <a:ext cx="7772400" cy="4876800"/>
          </a:xfrm>
        </p:spPr>
        <p:txBody>
          <a:bodyPr/>
          <a:lstStyle/>
          <a:p>
            <a:pPr eaLnBrk="1" hangingPunct="1"/>
            <a:r>
              <a:rPr lang="en-US" smtClean="0"/>
              <a:t>Skilled and unskilled crafts and trades</a:t>
            </a:r>
          </a:p>
          <a:p>
            <a:pPr lvl="1" eaLnBrk="1" hangingPunct="1"/>
            <a:r>
              <a:rPr lang="en-US" smtClean="0"/>
              <a:t>HVAC, Electricians, Mechanics</a:t>
            </a:r>
          </a:p>
          <a:p>
            <a:pPr lvl="1" eaLnBrk="1" hangingPunct="1"/>
            <a:r>
              <a:rPr lang="en-US" smtClean="0"/>
              <a:t>Grounds and Custodial</a:t>
            </a:r>
          </a:p>
          <a:p>
            <a:pPr lvl="1" eaLnBrk="1" hangingPunct="1"/>
            <a:r>
              <a:rPr lang="en-US" smtClean="0"/>
              <a:t>Construction/Maintenance Workers</a:t>
            </a:r>
          </a:p>
          <a:p>
            <a:pPr lvl="1" eaLnBrk="1" hangingPunct="1"/>
            <a:r>
              <a:rPr lang="en-US" smtClean="0"/>
              <a:t>Food Service Workers</a:t>
            </a:r>
          </a:p>
          <a:p>
            <a:pPr lvl="1" eaLnBrk="1" hangingPunct="1"/>
            <a:r>
              <a:rPr lang="en-US" smtClean="0"/>
              <a:t>Bus Drivers </a:t>
            </a:r>
          </a:p>
          <a:p>
            <a:pPr lvl="1" eaLnBrk="1" hangingPunct="1"/>
            <a:endParaRPr lang="en-US" smtClean="0"/>
          </a:p>
          <a:p>
            <a:pPr eaLnBrk="1" hangingPunct="1"/>
            <a:r>
              <a:rPr lang="en-US" smtClean="0"/>
              <a:t>6 pay grades</a:t>
            </a:r>
          </a:p>
          <a:p>
            <a:pPr eaLnBrk="1" hangingPunct="1"/>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2209800"/>
            <a:ext cx="7772400" cy="1219200"/>
          </a:xfrm>
        </p:spPr>
        <p:txBody>
          <a:bodyPr/>
          <a:lstStyle/>
          <a:p>
            <a:pPr eaLnBrk="1" hangingPunct="1"/>
            <a:r>
              <a:rPr lang="en-US" smtClean="0"/>
              <a:t>Frequently Asked Questions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381000" y="533400"/>
            <a:ext cx="8001000" cy="1143000"/>
          </a:xfrm>
        </p:spPr>
        <p:txBody>
          <a:bodyPr/>
          <a:lstStyle/>
          <a:p>
            <a:r>
              <a:rPr lang="en-US" smtClean="0"/>
              <a:t>Frequently Asked Questions</a:t>
            </a:r>
          </a:p>
        </p:txBody>
      </p:sp>
      <p:sp>
        <p:nvSpPr>
          <p:cNvPr id="19459" name="Subtitle 2"/>
          <p:cNvSpPr>
            <a:spLocks noGrp="1"/>
          </p:cNvSpPr>
          <p:nvPr>
            <p:ph type="subTitle" idx="1"/>
          </p:nvPr>
        </p:nvSpPr>
        <p:spPr>
          <a:xfrm>
            <a:off x="381000" y="1752600"/>
            <a:ext cx="7391400" cy="3886200"/>
          </a:xfrm>
        </p:spPr>
        <p:txBody>
          <a:bodyPr/>
          <a:lstStyle/>
          <a:p>
            <a:pPr eaLnBrk="1" hangingPunct="1"/>
            <a:r>
              <a:rPr lang="en-US" sz="3000" smtClean="0"/>
              <a:t>What is a pay range structure?</a:t>
            </a:r>
          </a:p>
          <a:p>
            <a:pPr lvl="1" eaLnBrk="1" hangingPunct="1"/>
            <a:r>
              <a:rPr lang="en-US" b="1" i="1" smtClean="0">
                <a:solidFill>
                  <a:schemeClr val="accent2"/>
                </a:solidFill>
                <a:cs typeface="Times New Roman" pitchFamily="18" charset="0"/>
              </a:rPr>
              <a:t>It is a hierarchy of job levels with minimum and maximum rates.</a:t>
            </a:r>
          </a:p>
          <a:p>
            <a:pPr lvl="1" eaLnBrk="1" hangingPunct="1"/>
            <a:r>
              <a:rPr lang="en-US" b="1" i="1" smtClean="0">
                <a:solidFill>
                  <a:schemeClr val="accent2"/>
                </a:solidFill>
                <a:cs typeface="Times New Roman" pitchFamily="18" charset="0"/>
              </a:rPr>
              <a:t>There are different structures for different employee groups.</a:t>
            </a:r>
          </a:p>
          <a:p>
            <a:pPr lvl="1" eaLnBrk="1" hangingPunct="1"/>
            <a:r>
              <a:rPr lang="en-US" b="1" i="1" smtClean="0">
                <a:solidFill>
                  <a:schemeClr val="accent2"/>
                </a:solidFill>
                <a:cs typeface="Times New Roman" pitchFamily="18" charset="0"/>
              </a:rPr>
              <a:t>Pay range structures help the district hire and keep employees by paying more competitively and keeping pay levels fair.</a:t>
            </a:r>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304800"/>
            <a:ext cx="8077200" cy="1143000"/>
          </a:xfrm>
        </p:spPr>
        <p:txBody>
          <a:bodyPr/>
          <a:lstStyle/>
          <a:p>
            <a:pPr eaLnBrk="1" hangingPunct="1"/>
            <a:r>
              <a:rPr lang="en-US" smtClean="0"/>
              <a:t>Frequently Asked Questions</a:t>
            </a:r>
          </a:p>
        </p:txBody>
      </p:sp>
      <p:sp>
        <p:nvSpPr>
          <p:cNvPr id="20483" name="Rectangle 3"/>
          <p:cNvSpPr>
            <a:spLocks noGrp="1" noChangeArrowheads="1"/>
          </p:cNvSpPr>
          <p:nvPr>
            <p:ph idx="1"/>
          </p:nvPr>
        </p:nvSpPr>
        <p:spPr>
          <a:xfrm>
            <a:off x="381000" y="1371600"/>
            <a:ext cx="7620000" cy="4724400"/>
          </a:xfrm>
        </p:spPr>
        <p:txBody>
          <a:bodyPr/>
          <a:lstStyle/>
          <a:p>
            <a:pPr eaLnBrk="1" hangingPunct="1"/>
            <a:r>
              <a:rPr lang="en-US" smtClean="0"/>
              <a:t>How was my pay grade determined?</a:t>
            </a:r>
          </a:p>
          <a:p>
            <a:pPr lvl="1" eaLnBrk="1" hangingPunct="1"/>
            <a:r>
              <a:rPr lang="en-US" b="1" i="1" smtClean="0">
                <a:solidFill>
                  <a:schemeClr val="accent2"/>
                </a:solidFill>
                <a:cs typeface="Times New Roman" pitchFamily="18" charset="0"/>
              </a:rPr>
              <a:t>Jobs are grouped into pay levels or pay grades based on the types of duties assigned, skill requirements, responsibility, and market value</a:t>
            </a:r>
            <a:r>
              <a:rPr lang="en-US" i="1" smtClean="0">
                <a:solidFill>
                  <a:schemeClr val="accent2"/>
                </a:solidFill>
                <a:cs typeface="Times New Roman" pitchFamily="18" charset="0"/>
              </a:rPr>
              <a:t>. </a:t>
            </a:r>
          </a:p>
          <a:p>
            <a:pPr lvl="1" eaLnBrk="1" hangingPunct="1"/>
            <a:endParaRPr lang="en-US" i="1" smtClean="0">
              <a:solidFill>
                <a:schemeClr val="accent2"/>
              </a:solidFill>
              <a:cs typeface="Times New Roman" pitchFamily="18" charset="0"/>
            </a:endParaRPr>
          </a:p>
          <a:p>
            <a:pPr lvl="1" eaLnBrk="1" hangingPunct="1"/>
            <a:r>
              <a:rPr lang="en-US" b="1" i="1" smtClean="0">
                <a:solidFill>
                  <a:schemeClr val="accent2"/>
                </a:solidFill>
                <a:cs typeface="Times New Roman" pitchFamily="18" charset="0"/>
              </a:rPr>
              <a:t>Pay grade assignments are based solely on the job  -  not the credentials or performance of the person in the job.</a:t>
            </a:r>
            <a:r>
              <a:rPr lang="en-US" b="1" smtClean="0">
                <a:solidFill>
                  <a:schemeClr val="folHlink"/>
                </a:solidFill>
                <a:cs typeface="Times New Roman" pitchFamily="18" charset="0"/>
              </a:rPr>
              <a:t>  </a:t>
            </a:r>
          </a:p>
          <a:p>
            <a:pPr eaLnBrk="1" hangingPunct="1"/>
            <a:endParaRPr lang="en-US" b="1" smtClean="0">
              <a:solidFill>
                <a:schemeClr val="folHlink"/>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81000" y="381000"/>
            <a:ext cx="8077200" cy="1143000"/>
          </a:xfrm>
        </p:spPr>
        <p:txBody>
          <a:bodyPr/>
          <a:lstStyle/>
          <a:p>
            <a:pPr eaLnBrk="1" hangingPunct="1"/>
            <a:r>
              <a:rPr lang="en-US" smtClean="0"/>
              <a:t>Frequently Asked Questions</a:t>
            </a:r>
          </a:p>
        </p:txBody>
      </p:sp>
      <p:sp>
        <p:nvSpPr>
          <p:cNvPr id="21507" name="Rectangle 3"/>
          <p:cNvSpPr>
            <a:spLocks noGrp="1" noChangeArrowheads="1"/>
          </p:cNvSpPr>
          <p:nvPr>
            <p:ph idx="1"/>
          </p:nvPr>
        </p:nvSpPr>
        <p:spPr>
          <a:xfrm>
            <a:off x="381000" y="1447800"/>
            <a:ext cx="7696200" cy="4114800"/>
          </a:xfrm>
        </p:spPr>
        <p:txBody>
          <a:bodyPr/>
          <a:lstStyle/>
          <a:p>
            <a:pPr eaLnBrk="1" hangingPunct="1"/>
            <a:r>
              <a:rPr lang="en-US" smtClean="0"/>
              <a:t>Will my pay grade ever change?</a:t>
            </a:r>
          </a:p>
          <a:p>
            <a:pPr lvl="1" eaLnBrk="1" hangingPunct="1"/>
            <a:r>
              <a:rPr lang="en-US" b="1" i="1" smtClean="0">
                <a:solidFill>
                  <a:schemeClr val="accent2"/>
                </a:solidFill>
                <a:cs typeface="Times New Roman" pitchFamily="18" charset="0"/>
              </a:rPr>
              <a:t>Pay grades are changed only if there is a significant and sustained change in duties and responsibilities.</a:t>
            </a:r>
          </a:p>
          <a:p>
            <a:pPr lvl="1" eaLnBrk="1" hangingPunct="1">
              <a:buFont typeface="Wingdings" pitchFamily="2" charset="2"/>
              <a:buNone/>
            </a:pPr>
            <a:r>
              <a:rPr lang="en-US" b="1" i="1" smtClean="0">
                <a:solidFill>
                  <a:srgbClr val="00FF99"/>
                </a:solidFill>
                <a:cs typeface="Times New Roman" pitchFamily="18" charset="0"/>
              </a:rPr>
              <a:t> </a:t>
            </a:r>
          </a:p>
          <a:p>
            <a:pPr lvl="1" eaLnBrk="1" hangingPunct="1"/>
            <a:r>
              <a:rPr lang="en-US" b="1" i="1" smtClean="0">
                <a:solidFill>
                  <a:schemeClr val="accent2"/>
                </a:solidFill>
                <a:cs typeface="Times New Roman" pitchFamily="18" charset="0"/>
              </a:rPr>
              <a:t>The district will review job classifications periodically to ensure that pay grade assignments are kept up-to-date with changing job descriptions.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a:xfrm>
            <a:off x="228600" y="457200"/>
            <a:ext cx="8001000" cy="1143000"/>
          </a:xfrm>
        </p:spPr>
        <p:txBody>
          <a:bodyPr/>
          <a:lstStyle/>
          <a:p>
            <a:r>
              <a:rPr lang="en-US" smtClean="0"/>
              <a:t>Frequently Asked Questions</a:t>
            </a:r>
          </a:p>
        </p:txBody>
      </p:sp>
      <p:sp>
        <p:nvSpPr>
          <p:cNvPr id="22531" name="Subtitle 2"/>
          <p:cNvSpPr>
            <a:spLocks noGrp="1"/>
          </p:cNvSpPr>
          <p:nvPr>
            <p:ph type="subTitle" idx="1"/>
          </p:nvPr>
        </p:nvSpPr>
        <p:spPr>
          <a:xfrm>
            <a:off x="381000" y="1447800"/>
            <a:ext cx="7391400" cy="4191000"/>
          </a:xfrm>
        </p:spPr>
        <p:txBody>
          <a:bodyPr/>
          <a:lstStyle/>
          <a:p>
            <a:pPr eaLnBrk="1" hangingPunct="1"/>
            <a:r>
              <a:rPr lang="en-US" smtClean="0"/>
              <a:t>Did the board grant a pay increase this year?</a:t>
            </a:r>
          </a:p>
          <a:p>
            <a:pPr lvl="1" eaLnBrk="1" hangingPunct="1"/>
            <a:r>
              <a:rPr lang="en-US" b="1" i="1" smtClean="0">
                <a:solidFill>
                  <a:schemeClr val="accent2"/>
                </a:solidFill>
                <a:cs typeface="Times New Roman" pitchFamily="18" charset="0"/>
              </a:rPr>
              <a:t>Yes.   The board granted a 2% of midpoint pay increase to all those whose pay is within their respective pay range.</a:t>
            </a:r>
          </a:p>
          <a:p>
            <a:pPr lvl="1" eaLnBrk="1" hangingPunct="1"/>
            <a:r>
              <a:rPr lang="en-US" b="1" i="1" smtClean="0">
                <a:solidFill>
                  <a:schemeClr val="accent2"/>
                </a:solidFill>
                <a:cs typeface="Times New Roman" pitchFamily="18" charset="0"/>
              </a:rPr>
              <a:t>The board granted a 1% of midpoint pay increase to those whose pay is above the maximum of the range.</a:t>
            </a:r>
          </a:p>
          <a:p>
            <a:pPr lvl="1" eaLnBrk="1" hangingPunct="1"/>
            <a:r>
              <a:rPr lang="en-US" b="1" i="1" smtClean="0">
                <a:solidFill>
                  <a:schemeClr val="accent2"/>
                </a:solidFill>
                <a:cs typeface="Times New Roman" pitchFamily="18" charset="0"/>
              </a:rPr>
              <a:t>The board approved equity adjustments to those whose pay is below the pay range minimum.</a:t>
            </a:r>
          </a:p>
          <a:p>
            <a:endParaRPr 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Frequently Asked Questions</a:t>
            </a:r>
          </a:p>
        </p:txBody>
      </p:sp>
      <p:sp>
        <p:nvSpPr>
          <p:cNvPr id="23555" name="Rectangle 3"/>
          <p:cNvSpPr>
            <a:spLocks noGrp="1" noChangeArrowheads="1"/>
          </p:cNvSpPr>
          <p:nvPr>
            <p:ph idx="1"/>
          </p:nvPr>
        </p:nvSpPr>
        <p:spPr>
          <a:xfrm>
            <a:off x="381000" y="1828800"/>
            <a:ext cx="7620000" cy="4495800"/>
          </a:xfrm>
        </p:spPr>
        <p:txBody>
          <a:bodyPr/>
          <a:lstStyle/>
          <a:p>
            <a:pPr eaLnBrk="1" hangingPunct="1"/>
            <a:r>
              <a:rPr lang="en-US" smtClean="0"/>
              <a:t>How does my experience count?</a:t>
            </a:r>
          </a:p>
          <a:p>
            <a:pPr lvl="1" eaLnBrk="1" hangingPunct="1"/>
            <a:r>
              <a:rPr lang="en-US" b="1" i="1" smtClean="0">
                <a:solidFill>
                  <a:schemeClr val="accent2"/>
                </a:solidFill>
                <a:cs typeface="Times New Roman" pitchFamily="18" charset="0"/>
              </a:rPr>
              <a:t>Experience counts in a pay range system but to a lesser extent. </a:t>
            </a:r>
          </a:p>
          <a:p>
            <a:pPr lvl="1" eaLnBrk="1" hangingPunct="1"/>
            <a:endParaRPr lang="en-US" b="1" i="1" smtClean="0">
              <a:solidFill>
                <a:schemeClr val="accent2"/>
              </a:solidFill>
              <a:cs typeface="Times New Roman" pitchFamily="18" charset="0"/>
            </a:endParaRPr>
          </a:p>
          <a:p>
            <a:pPr lvl="1" eaLnBrk="1" hangingPunct="1"/>
            <a:r>
              <a:rPr lang="en-US" b="1" i="1" smtClean="0">
                <a:solidFill>
                  <a:schemeClr val="accent2"/>
                </a:solidFill>
                <a:cs typeface="Times New Roman" pitchFamily="18" charset="0"/>
              </a:rPr>
              <a:t>You will receive pay increases, or not, based on the amount approved, or not,  by the Board each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en-US" smtClean="0"/>
              <a:t>Frequently Asked Questions</a:t>
            </a:r>
          </a:p>
        </p:txBody>
      </p:sp>
      <p:sp>
        <p:nvSpPr>
          <p:cNvPr id="24579" name="Rectangle 3"/>
          <p:cNvSpPr>
            <a:spLocks noGrp="1" noChangeArrowheads="1"/>
          </p:cNvSpPr>
          <p:nvPr>
            <p:ph idx="1"/>
          </p:nvPr>
        </p:nvSpPr>
        <p:spPr>
          <a:xfrm>
            <a:off x="381000" y="1524000"/>
            <a:ext cx="7391400" cy="4419600"/>
          </a:xfrm>
        </p:spPr>
        <p:txBody>
          <a:bodyPr/>
          <a:lstStyle/>
          <a:p>
            <a:pPr eaLnBrk="1" hangingPunct="1"/>
            <a:r>
              <a:rPr lang="en-US" sz="2800" smtClean="0"/>
              <a:t>Did anyone lose money as a result of the study?</a:t>
            </a:r>
          </a:p>
          <a:p>
            <a:pPr lvl="1" eaLnBrk="1" hangingPunct="1"/>
            <a:r>
              <a:rPr lang="en-US" b="1" i="1" smtClean="0">
                <a:solidFill>
                  <a:schemeClr val="accent2"/>
                </a:solidFill>
                <a:cs typeface="Times New Roman" pitchFamily="18" charset="0"/>
              </a:rPr>
              <a:t>No.  No one’s base pay was reduced as a result of this study</a:t>
            </a:r>
          </a:p>
          <a:p>
            <a:pPr lvl="1" eaLnBrk="1" hangingPunct="1"/>
            <a:endParaRPr lang="en-US" b="1" i="1" smtClean="0">
              <a:solidFill>
                <a:schemeClr val="accent2"/>
              </a:solidFill>
              <a:cs typeface="Times New Roman" pitchFamily="18" charset="0"/>
            </a:endParaRPr>
          </a:p>
          <a:p>
            <a:pPr lvl="1" eaLnBrk="1" hangingPunct="1">
              <a:buClr>
                <a:srgbClr val="FF6600"/>
              </a:buClr>
              <a:buFont typeface="Wingdings 2" pitchFamily="18" charset="2"/>
              <a:buChar char="ê"/>
            </a:pPr>
            <a:r>
              <a:rPr lang="en-US" b="1" i="1" smtClean="0">
                <a:solidFill>
                  <a:schemeClr val="accent2"/>
                </a:solidFill>
                <a:cs typeface="Times New Roman" pitchFamily="18" charset="0"/>
              </a:rPr>
              <a:t>Changes benefit deductions or taxes may have an impact on your take home pay.</a:t>
            </a:r>
          </a:p>
          <a:p>
            <a:pPr lvl="1" eaLnBrk="1" hangingPunct="1">
              <a:buClr>
                <a:schemeClr val="tx2"/>
              </a:buClr>
              <a:buFont typeface="Wingdings 2" pitchFamily="18" charset="2"/>
              <a:buChar char="ê"/>
            </a:pPr>
            <a:endParaRPr lang="en-US" b="1" i="1" smtClean="0">
              <a:solidFill>
                <a:schemeClr val="accent2"/>
              </a:solidFill>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49238" y="260350"/>
            <a:ext cx="7239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r>
              <a:rPr lang="en-US" sz="4000">
                <a:solidFill>
                  <a:schemeClr val="tx2"/>
                </a:solidFill>
              </a:rPr>
              <a:t>Movement Through the Range</a:t>
            </a:r>
          </a:p>
        </p:txBody>
      </p:sp>
      <p:grpSp>
        <p:nvGrpSpPr>
          <p:cNvPr id="16442" name="Group 58"/>
          <p:cNvGrpSpPr>
            <a:grpSpLocks/>
          </p:cNvGrpSpPr>
          <p:nvPr/>
        </p:nvGrpSpPr>
        <p:grpSpPr bwMode="auto">
          <a:xfrm>
            <a:off x="4440238" y="2317750"/>
            <a:ext cx="1370012" cy="3165475"/>
            <a:chOff x="3493" y="1391"/>
            <a:chExt cx="863" cy="1994"/>
          </a:xfrm>
        </p:grpSpPr>
        <p:grpSp>
          <p:nvGrpSpPr>
            <p:cNvPr id="25648" name="Group 59"/>
            <p:cNvGrpSpPr>
              <a:grpSpLocks/>
            </p:cNvGrpSpPr>
            <p:nvPr/>
          </p:nvGrpSpPr>
          <p:grpSpPr bwMode="auto">
            <a:xfrm>
              <a:off x="3493" y="1572"/>
              <a:ext cx="675" cy="1524"/>
              <a:chOff x="464" y="2489"/>
              <a:chExt cx="675" cy="1489"/>
            </a:xfrm>
          </p:grpSpPr>
          <p:sp>
            <p:nvSpPr>
              <p:cNvPr id="25653" name="Rectangle 60"/>
              <p:cNvSpPr>
                <a:spLocks noChangeArrowheads="1"/>
              </p:cNvSpPr>
              <p:nvPr/>
            </p:nvSpPr>
            <p:spPr bwMode="auto">
              <a:xfrm>
                <a:off x="464" y="2489"/>
                <a:ext cx="667" cy="1489"/>
              </a:xfrm>
              <a:prstGeom prst="rect">
                <a:avLst/>
              </a:prstGeom>
              <a:noFill/>
              <a:ln w="28575">
                <a:solidFill>
                  <a:srgbClr val="FF0066"/>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54" name="Line 61"/>
              <p:cNvSpPr>
                <a:spLocks noChangeShapeType="1"/>
              </p:cNvSpPr>
              <p:nvPr/>
            </p:nvSpPr>
            <p:spPr bwMode="auto">
              <a:xfrm>
                <a:off x="472" y="3262"/>
                <a:ext cx="667" cy="0"/>
              </a:xfrm>
              <a:prstGeom prst="line">
                <a:avLst/>
              </a:prstGeom>
              <a:noFill/>
              <a:ln w="28575">
                <a:solidFill>
                  <a:srgbClr val="FF006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649" name="Text Box 62"/>
            <p:cNvSpPr txBox="1">
              <a:spLocks noChangeArrowheads="1"/>
            </p:cNvSpPr>
            <p:nvPr/>
          </p:nvSpPr>
          <p:spPr bwMode="auto">
            <a:xfrm>
              <a:off x="3519" y="3173"/>
              <a:ext cx="83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10 Years</a:t>
              </a:r>
            </a:p>
          </p:txBody>
        </p:sp>
        <p:sp>
          <p:nvSpPr>
            <p:cNvPr id="25650" name="Text Box 63"/>
            <p:cNvSpPr txBox="1">
              <a:spLocks noChangeArrowheads="1"/>
            </p:cNvSpPr>
            <p:nvPr/>
          </p:nvSpPr>
          <p:spPr bwMode="auto">
            <a:xfrm>
              <a:off x="3583" y="2197"/>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$5,346</a:t>
              </a:r>
            </a:p>
          </p:txBody>
        </p:sp>
        <p:sp>
          <p:nvSpPr>
            <p:cNvPr id="25651" name="Text Box 64"/>
            <p:cNvSpPr txBox="1">
              <a:spLocks noChangeArrowheads="1"/>
            </p:cNvSpPr>
            <p:nvPr/>
          </p:nvSpPr>
          <p:spPr bwMode="auto">
            <a:xfrm>
              <a:off x="3631" y="2927"/>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$4,277</a:t>
              </a:r>
            </a:p>
          </p:txBody>
        </p:sp>
        <p:sp>
          <p:nvSpPr>
            <p:cNvPr id="25652" name="Text Box 65"/>
            <p:cNvSpPr txBox="1">
              <a:spLocks noChangeArrowheads="1"/>
            </p:cNvSpPr>
            <p:nvPr/>
          </p:nvSpPr>
          <p:spPr bwMode="auto">
            <a:xfrm>
              <a:off x="3590" y="1391"/>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$6,415</a:t>
              </a:r>
            </a:p>
          </p:txBody>
        </p:sp>
      </p:grpSp>
      <p:grpSp>
        <p:nvGrpSpPr>
          <p:cNvPr id="16450" name="Group 66"/>
          <p:cNvGrpSpPr>
            <a:grpSpLocks/>
          </p:cNvGrpSpPr>
          <p:nvPr/>
        </p:nvGrpSpPr>
        <p:grpSpPr bwMode="auto">
          <a:xfrm>
            <a:off x="6561138" y="1173163"/>
            <a:ext cx="1090612" cy="3195637"/>
            <a:chOff x="4600" y="671"/>
            <a:chExt cx="687" cy="2013"/>
          </a:xfrm>
        </p:grpSpPr>
        <p:grpSp>
          <p:nvGrpSpPr>
            <p:cNvPr id="25641" name="Group 67"/>
            <p:cNvGrpSpPr>
              <a:grpSpLocks/>
            </p:cNvGrpSpPr>
            <p:nvPr/>
          </p:nvGrpSpPr>
          <p:grpSpPr bwMode="auto">
            <a:xfrm>
              <a:off x="4600" y="835"/>
              <a:ext cx="675" cy="1524"/>
              <a:chOff x="464" y="2489"/>
              <a:chExt cx="675" cy="1489"/>
            </a:xfrm>
          </p:grpSpPr>
          <p:sp>
            <p:nvSpPr>
              <p:cNvPr id="25646" name="Rectangle 68"/>
              <p:cNvSpPr>
                <a:spLocks noChangeArrowheads="1"/>
              </p:cNvSpPr>
              <p:nvPr/>
            </p:nvSpPr>
            <p:spPr bwMode="auto">
              <a:xfrm>
                <a:off x="464" y="2489"/>
                <a:ext cx="667" cy="1489"/>
              </a:xfrm>
              <a:prstGeom prst="rect">
                <a:avLst/>
              </a:prstGeom>
              <a:noFill/>
              <a:ln w="28575">
                <a:solidFill>
                  <a:srgbClr val="FF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47" name="Line 69"/>
              <p:cNvSpPr>
                <a:spLocks noChangeShapeType="1"/>
              </p:cNvSpPr>
              <p:nvPr/>
            </p:nvSpPr>
            <p:spPr bwMode="auto">
              <a:xfrm>
                <a:off x="472" y="3262"/>
                <a:ext cx="667" cy="0"/>
              </a:xfrm>
              <a:prstGeom prst="line">
                <a:avLst/>
              </a:prstGeom>
              <a:noFill/>
              <a:ln w="28575">
                <a:solidFill>
                  <a:srgbClr val="FF99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642" name="Text Box 70"/>
            <p:cNvSpPr txBox="1">
              <a:spLocks noChangeArrowheads="1"/>
            </p:cNvSpPr>
            <p:nvPr/>
          </p:nvSpPr>
          <p:spPr bwMode="auto">
            <a:xfrm>
              <a:off x="4604" y="2472"/>
              <a:ext cx="67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20 Years</a:t>
              </a:r>
            </a:p>
          </p:txBody>
        </p:sp>
        <p:sp>
          <p:nvSpPr>
            <p:cNvPr id="25643" name="Text Box 71"/>
            <p:cNvSpPr txBox="1">
              <a:spLocks noChangeArrowheads="1"/>
            </p:cNvSpPr>
            <p:nvPr/>
          </p:nvSpPr>
          <p:spPr bwMode="auto">
            <a:xfrm>
              <a:off x="4735" y="2197"/>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$5,175</a:t>
              </a:r>
            </a:p>
          </p:txBody>
        </p:sp>
        <p:sp>
          <p:nvSpPr>
            <p:cNvPr id="25644" name="Text Box 72"/>
            <p:cNvSpPr txBox="1">
              <a:spLocks noChangeArrowheads="1"/>
            </p:cNvSpPr>
            <p:nvPr/>
          </p:nvSpPr>
          <p:spPr bwMode="auto">
            <a:xfrm>
              <a:off x="4783" y="671"/>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$7,763</a:t>
              </a:r>
            </a:p>
          </p:txBody>
        </p:sp>
        <p:sp>
          <p:nvSpPr>
            <p:cNvPr id="25645" name="Text Box 73"/>
            <p:cNvSpPr txBox="1">
              <a:spLocks noChangeArrowheads="1"/>
            </p:cNvSpPr>
            <p:nvPr/>
          </p:nvSpPr>
          <p:spPr bwMode="auto">
            <a:xfrm>
              <a:off x="4735" y="1439"/>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$6,469</a:t>
              </a:r>
            </a:p>
          </p:txBody>
        </p:sp>
      </p:grpSp>
      <p:grpSp>
        <p:nvGrpSpPr>
          <p:cNvPr id="16458" name="Group 74"/>
          <p:cNvGrpSpPr>
            <a:grpSpLocks/>
          </p:cNvGrpSpPr>
          <p:nvPr/>
        </p:nvGrpSpPr>
        <p:grpSpPr bwMode="auto">
          <a:xfrm>
            <a:off x="3373438" y="2927350"/>
            <a:ext cx="1066800" cy="3195638"/>
            <a:chOff x="2592" y="1776"/>
            <a:chExt cx="672" cy="2013"/>
          </a:xfrm>
        </p:grpSpPr>
        <p:grpSp>
          <p:nvGrpSpPr>
            <p:cNvPr id="25634" name="Group 75"/>
            <p:cNvGrpSpPr>
              <a:grpSpLocks/>
            </p:cNvGrpSpPr>
            <p:nvPr/>
          </p:nvGrpSpPr>
          <p:grpSpPr bwMode="auto">
            <a:xfrm>
              <a:off x="2592" y="1968"/>
              <a:ext cx="672" cy="1524"/>
              <a:chOff x="464" y="2489"/>
              <a:chExt cx="675" cy="1489"/>
            </a:xfrm>
          </p:grpSpPr>
          <p:sp>
            <p:nvSpPr>
              <p:cNvPr id="25639" name="Rectangle 76"/>
              <p:cNvSpPr>
                <a:spLocks noChangeArrowheads="1"/>
              </p:cNvSpPr>
              <p:nvPr/>
            </p:nvSpPr>
            <p:spPr bwMode="auto">
              <a:xfrm>
                <a:off x="464" y="2489"/>
                <a:ext cx="667" cy="1489"/>
              </a:xfrm>
              <a:prstGeom prst="rect">
                <a:avLst/>
              </a:prstGeom>
              <a:noFill/>
              <a:ln w="28575">
                <a:solidFill>
                  <a:schemeClr val="hlink"/>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40" name="Line 77"/>
              <p:cNvSpPr>
                <a:spLocks noChangeShapeType="1"/>
              </p:cNvSpPr>
              <p:nvPr/>
            </p:nvSpPr>
            <p:spPr bwMode="auto">
              <a:xfrm>
                <a:off x="472" y="3262"/>
                <a:ext cx="667" cy="0"/>
              </a:xfrm>
              <a:prstGeom prst="line">
                <a:avLst/>
              </a:prstGeom>
              <a:noFill/>
              <a:ln w="28575">
                <a:solidFill>
                  <a:schemeClr va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635" name="Text Box 78"/>
            <p:cNvSpPr txBox="1">
              <a:spLocks noChangeArrowheads="1"/>
            </p:cNvSpPr>
            <p:nvPr/>
          </p:nvSpPr>
          <p:spPr bwMode="auto">
            <a:xfrm>
              <a:off x="2657" y="3558"/>
              <a:ext cx="6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5</a:t>
              </a:r>
              <a:r>
                <a:rPr lang="en-US" b="1"/>
                <a:t> </a:t>
              </a:r>
              <a:r>
                <a:rPr lang="en-US" sz="1600" b="1"/>
                <a:t>Years</a:t>
              </a:r>
            </a:p>
          </p:txBody>
        </p:sp>
        <p:sp>
          <p:nvSpPr>
            <p:cNvPr id="25636" name="Text Box 79"/>
            <p:cNvSpPr txBox="1">
              <a:spLocks noChangeArrowheads="1"/>
            </p:cNvSpPr>
            <p:nvPr/>
          </p:nvSpPr>
          <p:spPr bwMode="auto">
            <a:xfrm>
              <a:off x="2736" y="2571"/>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$4,860</a:t>
              </a:r>
              <a:endParaRPr lang="en-US" sz="1400" b="1"/>
            </a:p>
          </p:txBody>
        </p:sp>
        <p:sp>
          <p:nvSpPr>
            <p:cNvPr id="25637" name="Text Box 80"/>
            <p:cNvSpPr txBox="1">
              <a:spLocks noChangeArrowheads="1"/>
            </p:cNvSpPr>
            <p:nvPr/>
          </p:nvSpPr>
          <p:spPr bwMode="auto">
            <a:xfrm>
              <a:off x="2705" y="1776"/>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$5,832</a:t>
              </a:r>
            </a:p>
          </p:txBody>
        </p:sp>
        <p:sp>
          <p:nvSpPr>
            <p:cNvPr id="25638" name="Text Box 81"/>
            <p:cNvSpPr txBox="1">
              <a:spLocks noChangeArrowheads="1"/>
            </p:cNvSpPr>
            <p:nvPr/>
          </p:nvSpPr>
          <p:spPr bwMode="auto">
            <a:xfrm>
              <a:off x="2760" y="3287"/>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$3,888</a:t>
              </a:r>
            </a:p>
          </p:txBody>
        </p:sp>
      </p:grpSp>
      <p:grpSp>
        <p:nvGrpSpPr>
          <p:cNvPr id="16466" name="Group 82"/>
          <p:cNvGrpSpPr>
            <a:grpSpLocks/>
          </p:cNvGrpSpPr>
          <p:nvPr/>
        </p:nvGrpSpPr>
        <p:grpSpPr bwMode="auto">
          <a:xfrm>
            <a:off x="5507038" y="1630363"/>
            <a:ext cx="1331912" cy="3219450"/>
            <a:chOff x="3936" y="959"/>
            <a:chExt cx="839" cy="2028"/>
          </a:xfrm>
        </p:grpSpPr>
        <p:grpSp>
          <p:nvGrpSpPr>
            <p:cNvPr id="25627" name="Group 83"/>
            <p:cNvGrpSpPr>
              <a:grpSpLocks/>
            </p:cNvGrpSpPr>
            <p:nvPr/>
          </p:nvGrpSpPr>
          <p:grpSpPr bwMode="auto">
            <a:xfrm>
              <a:off x="3936" y="1152"/>
              <a:ext cx="675" cy="1524"/>
              <a:chOff x="464" y="2489"/>
              <a:chExt cx="675" cy="1489"/>
            </a:xfrm>
          </p:grpSpPr>
          <p:sp>
            <p:nvSpPr>
              <p:cNvPr id="25632" name="Rectangle 84"/>
              <p:cNvSpPr>
                <a:spLocks noChangeArrowheads="1"/>
              </p:cNvSpPr>
              <p:nvPr/>
            </p:nvSpPr>
            <p:spPr bwMode="auto">
              <a:xfrm>
                <a:off x="464" y="2489"/>
                <a:ext cx="667" cy="1489"/>
              </a:xfrm>
              <a:prstGeom prst="rect">
                <a:avLst/>
              </a:prstGeom>
              <a:noFill/>
              <a:ln w="28575">
                <a:solidFill>
                  <a:srgbClr val="99FF66"/>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33" name="Line 85"/>
              <p:cNvSpPr>
                <a:spLocks noChangeShapeType="1"/>
              </p:cNvSpPr>
              <p:nvPr/>
            </p:nvSpPr>
            <p:spPr bwMode="auto">
              <a:xfrm>
                <a:off x="472" y="3262"/>
                <a:ext cx="667" cy="0"/>
              </a:xfrm>
              <a:prstGeom prst="line">
                <a:avLst/>
              </a:prstGeom>
              <a:noFill/>
              <a:ln w="28575">
                <a:solidFill>
                  <a:srgbClr val="99FF6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628" name="Text Box 86"/>
            <p:cNvSpPr txBox="1">
              <a:spLocks noChangeArrowheads="1"/>
            </p:cNvSpPr>
            <p:nvPr/>
          </p:nvSpPr>
          <p:spPr bwMode="auto">
            <a:xfrm>
              <a:off x="3938" y="2775"/>
              <a:ext cx="83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15 Years</a:t>
              </a:r>
              <a:endParaRPr lang="en-US" b="1"/>
            </a:p>
          </p:txBody>
        </p:sp>
        <p:sp>
          <p:nvSpPr>
            <p:cNvPr id="25629" name="Text Box 87"/>
            <p:cNvSpPr txBox="1">
              <a:spLocks noChangeArrowheads="1"/>
            </p:cNvSpPr>
            <p:nvPr/>
          </p:nvSpPr>
          <p:spPr bwMode="auto">
            <a:xfrm>
              <a:off x="4063" y="2495"/>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$4,704</a:t>
              </a:r>
            </a:p>
          </p:txBody>
        </p:sp>
        <p:sp>
          <p:nvSpPr>
            <p:cNvPr id="25630" name="Text Box 88"/>
            <p:cNvSpPr txBox="1">
              <a:spLocks noChangeArrowheads="1"/>
            </p:cNvSpPr>
            <p:nvPr/>
          </p:nvSpPr>
          <p:spPr bwMode="auto">
            <a:xfrm>
              <a:off x="4015" y="959"/>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$7,057</a:t>
              </a:r>
            </a:p>
          </p:txBody>
        </p:sp>
        <p:sp>
          <p:nvSpPr>
            <p:cNvPr id="25631" name="Text Box 89"/>
            <p:cNvSpPr txBox="1">
              <a:spLocks noChangeArrowheads="1"/>
            </p:cNvSpPr>
            <p:nvPr/>
          </p:nvSpPr>
          <p:spPr bwMode="auto">
            <a:xfrm>
              <a:off x="4015" y="1775"/>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$5,881</a:t>
              </a:r>
            </a:p>
          </p:txBody>
        </p:sp>
      </p:grpSp>
      <p:sp>
        <p:nvSpPr>
          <p:cNvPr id="25607" name="Text Box 90"/>
          <p:cNvSpPr txBox="1">
            <a:spLocks noChangeArrowheads="1"/>
          </p:cNvSpPr>
          <p:nvPr/>
        </p:nvSpPr>
        <p:spPr bwMode="auto">
          <a:xfrm>
            <a:off x="858838" y="1631950"/>
            <a:ext cx="35639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Range Adjustment  -  2% per year</a:t>
            </a:r>
          </a:p>
        </p:txBody>
      </p:sp>
      <p:sp>
        <p:nvSpPr>
          <p:cNvPr id="25608" name="Text Box 91"/>
          <p:cNvSpPr txBox="1">
            <a:spLocks noChangeArrowheads="1"/>
          </p:cNvSpPr>
          <p:nvPr/>
        </p:nvSpPr>
        <p:spPr bwMode="auto">
          <a:xfrm>
            <a:off x="858838" y="2003425"/>
            <a:ext cx="35639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Pay Increases  -  4% per year</a:t>
            </a:r>
          </a:p>
        </p:txBody>
      </p:sp>
      <p:sp>
        <p:nvSpPr>
          <p:cNvPr id="25609" name="Text Box 92"/>
          <p:cNvSpPr txBox="1">
            <a:spLocks noChangeArrowheads="1"/>
          </p:cNvSpPr>
          <p:nvPr/>
        </p:nvSpPr>
        <p:spPr bwMode="auto">
          <a:xfrm>
            <a:off x="5659438" y="5899150"/>
            <a:ext cx="1905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Employee’s Pay</a:t>
            </a:r>
            <a:endParaRPr lang="en-US" b="1"/>
          </a:p>
        </p:txBody>
      </p:sp>
      <p:sp>
        <p:nvSpPr>
          <p:cNvPr id="16477" name="AutoShape 93"/>
          <p:cNvSpPr>
            <a:spLocks noChangeArrowheads="1"/>
          </p:cNvSpPr>
          <p:nvPr/>
        </p:nvSpPr>
        <p:spPr bwMode="auto">
          <a:xfrm>
            <a:off x="5278438" y="5822950"/>
            <a:ext cx="381000" cy="381000"/>
          </a:xfrm>
          <a:prstGeom prst="star5">
            <a:avLst/>
          </a:prstGeom>
          <a:solidFill>
            <a:schemeClr val="tx2"/>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grpSp>
        <p:nvGrpSpPr>
          <p:cNvPr id="16478" name="Group 94"/>
          <p:cNvGrpSpPr>
            <a:grpSpLocks/>
          </p:cNvGrpSpPr>
          <p:nvPr/>
        </p:nvGrpSpPr>
        <p:grpSpPr bwMode="auto">
          <a:xfrm>
            <a:off x="527050" y="3595688"/>
            <a:ext cx="2852738" cy="2782887"/>
            <a:chOff x="799" y="2197"/>
            <a:chExt cx="1797" cy="1753"/>
          </a:xfrm>
        </p:grpSpPr>
        <p:grpSp>
          <p:nvGrpSpPr>
            <p:cNvPr id="25618" name="Group 95"/>
            <p:cNvGrpSpPr>
              <a:grpSpLocks/>
            </p:cNvGrpSpPr>
            <p:nvPr/>
          </p:nvGrpSpPr>
          <p:grpSpPr bwMode="auto">
            <a:xfrm>
              <a:off x="1921" y="2426"/>
              <a:ext cx="675" cy="1524"/>
              <a:chOff x="464" y="2489"/>
              <a:chExt cx="675" cy="1489"/>
            </a:xfrm>
          </p:grpSpPr>
          <p:sp>
            <p:nvSpPr>
              <p:cNvPr id="25625" name="Rectangle 96"/>
              <p:cNvSpPr>
                <a:spLocks noChangeArrowheads="1"/>
              </p:cNvSpPr>
              <p:nvPr/>
            </p:nvSpPr>
            <p:spPr bwMode="auto">
              <a:xfrm>
                <a:off x="464" y="2489"/>
                <a:ext cx="667" cy="148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26" name="Line 97"/>
              <p:cNvSpPr>
                <a:spLocks noChangeShapeType="1"/>
              </p:cNvSpPr>
              <p:nvPr/>
            </p:nvSpPr>
            <p:spPr bwMode="auto">
              <a:xfrm>
                <a:off x="472" y="3262"/>
                <a:ext cx="667"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619" name="Text Box 98"/>
            <p:cNvSpPr txBox="1">
              <a:spLocks noChangeArrowheads="1"/>
            </p:cNvSpPr>
            <p:nvPr/>
          </p:nvSpPr>
          <p:spPr bwMode="auto">
            <a:xfrm>
              <a:off x="799" y="3714"/>
              <a:ext cx="104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Minimum Rate</a:t>
              </a:r>
              <a:endParaRPr lang="en-US" b="1"/>
            </a:p>
          </p:txBody>
        </p:sp>
        <p:sp>
          <p:nvSpPr>
            <p:cNvPr id="25620" name="Text Box 99"/>
            <p:cNvSpPr txBox="1">
              <a:spLocks noChangeArrowheads="1"/>
            </p:cNvSpPr>
            <p:nvPr/>
          </p:nvSpPr>
          <p:spPr bwMode="auto">
            <a:xfrm>
              <a:off x="815" y="3071"/>
              <a:ext cx="98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Midpoint Rate</a:t>
              </a:r>
            </a:p>
          </p:txBody>
        </p:sp>
        <p:sp>
          <p:nvSpPr>
            <p:cNvPr id="25621" name="Text Box 100"/>
            <p:cNvSpPr txBox="1">
              <a:spLocks noChangeArrowheads="1"/>
            </p:cNvSpPr>
            <p:nvPr/>
          </p:nvSpPr>
          <p:spPr bwMode="auto">
            <a:xfrm>
              <a:off x="823" y="2362"/>
              <a:ext cx="108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600" b="1"/>
                <a:t>Maximum Rate</a:t>
              </a:r>
              <a:endParaRPr lang="en-US" b="1"/>
            </a:p>
          </p:txBody>
        </p:sp>
        <p:sp>
          <p:nvSpPr>
            <p:cNvPr id="25622" name="Text Box 101"/>
            <p:cNvSpPr txBox="1">
              <a:spLocks noChangeArrowheads="1"/>
            </p:cNvSpPr>
            <p:nvPr/>
          </p:nvSpPr>
          <p:spPr bwMode="auto">
            <a:xfrm>
              <a:off x="2047" y="3791"/>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$3,600</a:t>
              </a:r>
            </a:p>
          </p:txBody>
        </p:sp>
        <p:sp>
          <p:nvSpPr>
            <p:cNvPr id="25623" name="Text Box 102"/>
            <p:cNvSpPr txBox="1">
              <a:spLocks noChangeArrowheads="1"/>
            </p:cNvSpPr>
            <p:nvPr/>
          </p:nvSpPr>
          <p:spPr bwMode="auto">
            <a:xfrm>
              <a:off x="1999" y="3071"/>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$4,500</a:t>
              </a:r>
              <a:endParaRPr lang="en-US" sz="1400" b="1"/>
            </a:p>
          </p:txBody>
        </p:sp>
        <p:sp>
          <p:nvSpPr>
            <p:cNvPr id="25624" name="Text Box 103"/>
            <p:cNvSpPr txBox="1">
              <a:spLocks noChangeArrowheads="1"/>
            </p:cNvSpPr>
            <p:nvPr/>
          </p:nvSpPr>
          <p:spPr bwMode="auto">
            <a:xfrm>
              <a:off x="1999" y="2197"/>
              <a:ext cx="50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pPr>
              <a:r>
                <a:rPr lang="en-US" sz="1000" b="1"/>
                <a:t>$5,400</a:t>
              </a:r>
            </a:p>
          </p:txBody>
        </p:sp>
      </p:grpSp>
      <p:sp>
        <p:nvSpPr>
          <p:cNvPr id="16488" name="AutoShape 104"/>
          <p:cNvSpPr>
            <a:spLocks noChangeArrowheads="1"/>
          </p:cNvSpPr>
          <p:nvPr/>
        </p:nvSpPr>
        <p:spPr bwMode="auto">
          <a:xfrm>
            <a:off x="5278438" y="5822950"/>
            <a:ext cx="381000" cy="381000"/>
          </a:xfrm>
          <a:prstGeom prst="star5">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sp>
        <p:nvSpPr>
          <p:cNvPr id="16489" name="AutoShape 105"/>
          <p:cNvSpPr>
            <a:spLocks noChangeArrowheads="1"/>
          </p:cNvSpPr>
          <p:nvPr/>
        </p:nvSpPr>
        <p:spPr bwMode="auto">
          <a:xfrm>
            <a:off x="2382838" y="5670550"/>
            <a:ext cx="381000" cy="381000"/>
          </a:xfrm>
          <a:prstGeom prst="star5">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sp>
        <p:nvSpPr>
          <p:cNvPr id="16490" name="AutoShape 106"/>
          <p:cNvSpPr>
            <a:spLocks noChangeArrowheads="1"/>
          </p:cNvSpPr>
          <p:nvPr/>
        </p:nvSpPr>
        <p:spPr bwMode="auto">
          <a:xfrm>
            <a:off x="3525838" y="4603750"/>
            <a:ext cx="381000" cy="381000"/>
          </a:xfrm>
          <a:prstGeom prst="star5">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sp>
        <p:nvSpPr>
          <p:cNvPr id="16491" name="AutoShape 107"/>
          <p:cNvSpPr>
            <a:spLocks noChangeArrowheads="1"/>
          </p:cNvSpPr>
          <p:nvPr/>
        </p:nvSpPr>
        <p:spPr bwMode="auto">
          <a:xfrm>
            <a:off x="4745038" y="3536950"/>
            <a:ext cx="381000" cy="381000"/>
          </a:xfrm>
          <a:prstGeom prst="star5">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sp>
        <p:nvSpPr>
          <p:cNvPr id="16492" name="AutoShape 108"/>
          <p:cNvSpPr>
            <a:spLocks noChangeArrowheads="1"/>
          </p:cNvSpPr>
          <p:nvPr/>
        </p:nvSpPr>
        <p:spPr bwMode="auto">
          <a:xfrm>
            <a:off x="5888038" y="2317750"/>
            <a:ext cx="381000" cy="381000"/>
          </a:xfrm>
          <a:prstGeom prst="star5">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defRPr/>
            </a:pPr>
            <a:endParaRPr lang="en-US">
              <a:latin typeface="Arial" charset="0"/>
              <a:ea typeface="+mn-ea"/>
            </a:endParaRPr>
          </a:p>
        </p:txBody>
      </p:sp>
      <p:sp>
        <p:nvSpPr>
          <p:cNvPr id="25617" name="TextBox 1"/>
          <p:cNvSpPr txBox="1">
            <a:spLocks noChangeArrowheads="1"/>
          </p:cNvSpPr>
          <p:nvPr/>
        </p:nvSpPr>
        <p:spPr bwMode="auto">
          <a:xfrm>
            <a:off x="858838" y="1173163"/>
            <a:ext cx="426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000"/>
              <a:t>Example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6478"/>
                                        </p:tgtEl>
                                        <p:attrNameLst>
                                          <p:attrName>style.visibility</p:attrName>
                                        </p:attrNameLst>
                                      </p:cBhvr>
                                      <p:to>
                                        <p:strVal val="visible"/>
                                      </p:to>
                                    </p:set>
                                    <p:anim calcmode="lin" valueType="num">
                                      <p:cBhvr>
                                        <p:cTn id="7" dur="1000" fill="hold"/>
                                        <p:tgtEl>
                                          <p:spTgt spid="16478"/>
                                        </p:tgtEl>
                                        <p:attrNameLst>
                                          <p:attrName>ppt_x</p:attrName>
                                        </p:attrNameLst>
                                      </p:cBhvr>
                                      <p:tavLst>
                                        <p:tav tm="0">
                                          <p:val>
                                            <p:strVal val="#ppt_x-.2"/>
                                          </p:val>
                                        </p:tav>
                                        <p:tav tm="100000">
                                          <p:val>
                                            <p:strVal val="#ppt_x"/>
                                          </p:val>
                                        </p:tav>
                                      </p:tavLst>
                                    </p:anim>
                                    <p:anim calcmode="lin" valueType="num">
                                      <p:cBhvr>
                                        <p:cTn id="8" dur="1000" fill="hold"/>
                                        <p:tgtEl>
                                          <p:spTgt spid="164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47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0" presetClass="path" presetSubtype="0" accel="50000" decel="50000" fill="hold" nodeType="clickEffect">
                                  <p:stCondLst>
                                    <p:cond delay="0"/>
                                  </p:stCondLst>
                                  <p:childTnLst>
                                    <p:animMotion origin="layout" path="M 3.33333E-6 4.44444E-6 C -0.0033 -0.06227 -0.00799 -0.12431 -0.01459 -0.18611 C -0.01684 -0.20787 -0.01771 -0.23148 -0.02709 -0.25 C -0.03212 -0.28357 -0.04202 -0.31713 -0.06042 -0.34167 C -0.06459 -0.35857 -0.07587 -0.3757 -0.0875 -0.38334 C -0.0915 -0.39931 -0.08664 -0.38496 -0.09792 -0.4 C -0.10729 -0.4125 -0.09618 -0.40579 -0.10834 -0.41111 C -0.11268 -0.41898 -0.13056 -0.44398 -0.13542 -0.44723 C -0.14098 -0.45093 -0.1467 -0.45417 -0.15209 -0.45834 C -0.16111 -0.46551 -0.17014 -0.47662 -0.17917 -0.48334 C -0.18629 -0.48866 -0.19653 -0.49028 -0.20417 -0.49445 C -0.2099 -0.49769 -0.21493 -0.50301 -0.22084 -0.50556 C -0.24479 -0.51621 -0.26979 -0.52269 -0.29375 -0.53334 C -0.32709 -0.53241 -0.36042 -0.53218 -0.39375 -0.53056 C -0.40278 -0.5301 -0.41927 -0.52246 -0.42709 -0.51945 C -0.44514 -0.51227 -0.45851 -0.50533 -0.47292 -0.48889 C -0.48785 -0.47199 -0.49427 -0.45047 -0.50209 -0.42778 C -0.51545 -0.38843 -0.525 -0.35486 -0.52917 -0.31111 C -0.52743 -0.26204 -0.52518 -0.22014 -0.5125 -0.175 C -0.50816 -0.15949 -0.5066 -0.14561 -0.49584 -0.13611 C -0.48525 -0.11482 -0.47848 -0.08704 -0.46042 -0.075 C -0.44931 -0.05278 -0.46389 -0.07963 -0.45 -0.06111 C -0.43611 -0.0426 -0.45625 -0.06204 -0.43959 -0.04723 C -0.43004 -0.02801 -0.41025 -0.01389 -0.39375 -0.00834 C -0.37292 -0.00926 -0.35209 -0.00857 -0.33125 -0.01111 C -0.32934 -0.01135 -0.31493 -0.02338 -0.3125 -0.025 C -0.31059 -0.02639 -0.30469 -0.02986 -0.30625 -0.02778 C -0.30973 -0.02315 -0.31875 -0.01667 -0.31875 -0.01667 " pathEditMode="relative" rAng="0" ptsTypes="fffffffffffffffffffffffffffA">
                                      <p:cBhvr>
                                        <p:cTn id="13" dur="2000" fill="hold"/>
                                        <p:tgtEl>
                                          <p:spTgt spid="16488"/>
                                        </p:tgtEl>
                                        <p:attrNameLst>
                                          <p:attrName>ppt_x</p:attrName>
                                          <p:attrName>ppt_y</p:attrName>
                                        </p:attrNameLst>
                                      </p:cBhvr>
                                      <p:rCtr x="0" y="0"/>
                                    </p:animMotion>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6458"/>
                                        </p:tgtEl>
                                        <p:attrNameLst>
                                          <p:attrName>style.visibility</p:attrName>
                                        </p:attrNameLst>
                                      </p:cBhvr>
                                      <p:to>
                                        <p:strVal val="visible"/>
                                      </p:to>
                                    </p:set>
                                    <p:animEffect transition="in" filter="blinds(horizontal)">
                                      <p:cBhvr>
                                        <p:cTn id="18" dur="500"/>
                                        <p:tgtEl>
                                          <p:spTgt spid="16458"/>
                                        </p:tgtEl>
                                      </p:cBhvr>
                                    </p:animEffect>
                                  </p:childTnLst>
                                </p:cTn>
                              </p:par>
                              <p:par>
                                <p:cTn id="19" presetID="3" presetClass="entr" presetSubtype="10" fill="hold" nodeType="withEffect">
                                  <p:stCondLst>
                                    <p:cond delay="0"/>
                                  </p:stCondLst>
                                  <p:childTnLst>
                                    <p:set>
                                      <p:cBhvr>
                                        <p:cTn id="20" dur="1" fill="hold">
                                          <p:stCondLst>
                                            <p:cond delay="0"/>
                                          </p:stCondLst>
                                        </p:cTn>
                                        <p:tgtEl>
                                          <p:spTgt spid="16442"/>
                                        </p:tgtEl>
                                        <p:attrNameLst>
                                          <p:attrName>style.visibility</p:attrName>
                                        </p:attrNameLst>
                                      </p:cBhvr>
                                      <p:to>
                                        <p:strVal val="visible"/>
                                      </p:to>
                                    </p:set>
                                    <p:animEffect transition="in" filter="blinds(horizontal)">
                                      <p:cBhvr>
                                        <p:cTn id="21" dur="500"/>
                                        <p:tgtEl>
                                          <p:spTgt spid="16442"/>
                                        </p:tgtEl>
                                      </p:cBhvr>
                                    </p:animEffect>
                                  </p:childTnLst>
                                </p:cTn>
                              </p:par>
                            </p:childTnLst>
                          </p:cTn>
                        </p:par>
                        <p:par>
                          <p:cTn id="22" fill="hold" nodeType="afterGroup">
                            <p:stCondLst>
                              <p:cond delay="500"/>
                            </p:stCondLst>
                            <p:childTnLst>
                              <p:par>
                                <p:cTn id="23" presetID="5" presetClass="entr" presetSubtype="10" fill="hold" nodeType="afterEffect">
                                  <p:stCondLst>
                                    <p:cond delay="0"/>
                                  </p:stCondLst>
                                  <p:childTnLst>
                                    <p:set>
                                      <p:cBhvr>
                                        <p:cTn id="24" dur="1" fill="hold">
                                          <p:stCondLst>
                                            <p:cond delay="0"/>
                                          </p:stCondLst>
                                        </p:cTn>
                                        <p:tgtEl>
                                          <p:spTgt spid="16466"/>
                                        </p:tgtEl>
                                        <p:attrNameLst>
                                          <p:attrName>style.visibility</p:attrName>
                                        </p:attrNameLst>
                                      </p:cBhvr>
                                      <p:to>
                                        <p:strVal val="visible"/>
                                      </p:to>
                                    </p:set>
                                    <p:animEffect transition="in" filter="checkerboard(across)">
                                      <p:cBhvr>
                                        <p:cTn id="25" dur="500"/>
                                        <p:tgtEl>
                                          <p:spTgt spid="16466"/>
                                        </p:tgtEl>
                                      </p:cBhvr>
                                    </p:animEffect>
                                  </p:childTnLst>
                                </p:cTn>
                              </p:par>
                            </p:childTnLst>
                          </p:cTn>
                        </p:par>
                        <p:par>
                          <p:cTn id="26" fill="hold" nodeType="afterGroup">
                            <p:stCondLst>
                              <p:cond delay="1000"/>
                            </p:stCondLst>
                            <p:childTnLst>
                              <p:par>
                                <p:cTn id="27" presetID="5" presetClass="entr" presetSubtype="10" fill="hold" nodeType="afterEffect">
                                  <p:stCondLst>
                                    <p:cond delay="0"/>
                                  </p:stCondLst>
                                  <p:childTnLst>
                                    <p:set>
                                      <p:cBhvr>
                                        <p:cTn id="28" dur="1" fill="hold">
                                          <p:stCondLst>
                                            <p:cond delay="0"/>
                                          </p:stCondLst>
                                        </p:cTn>
                                        <p:tgtEl>
                                          <p:spTgt spid="16450"/>
                                        </p:tgtEl>
                                        <p:attrNameLst>
                                          <p:attrName>style.visibility</p:attrName>
                                        </p:attrNameLst>
                                      </p:cBhvr>
                                      <p:to>
                                        <p:strVal val="visible"/>
                                      </p:to>
                                    </p:set>
                                    <p:animEffect transition="in" filter="checkerboard(across)">
                                      <p:cBhvr>
                                        <p:cTn id="29" dur="500"/>
                                        <p:tgtEl>
                                          <p:spTgt spid="1645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6489"/>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0.00208 0.00579 L 0.12709 -0.15532 " pathEditMode="relative" rAng="0" ptsTypes="AA">
                                      <p:cBhvr>
                                        <p:cTn id="35" dur="2000" fill="hold"/>
                                        <p:tgtEl>
                                          <p:spTgt spid="16489"/>
                                        </p:tgtEl>
                                        <p:attrNameLst>
                                          <p:attrName>ppt_x</p:attrName>
                                          <p:attrName>ppt_y</p:attrName>
                                        </p:attrNameLst>
                                      </p:cBhvr>
                                      <p:rCtr x="6458" y="-8056"/>
                                    </p:animMotion>
                                  </p:childTnLst>
                                  <p:subTnLst>
                                    <p:animClr clrSpc="rgb" dir="cw">
                                      <p:cBhvr override="childStyle">
                                        <p:cTn dur="1" fill="hold" display="0" masterRel="nextClick" afterEffect="1"/>
                                        <p:tgtEl>
                                          <p:spTgt spid="16489"/>
                                        </p:tgtEl>
                                        <p:attrNameLst>
                                          <p:attrName>ppt_c</p:attrName>
                                        </p:attrNameLst>
                                      </p:cBhvr>
                                      <p:to>
                                        <a:schemeClr val="hlink"/>
                                      </p:to>
                                    </p:animClr>
                                  </p:sub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16490"/>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3.33333E-6 -4.81481E-6 L 0.13542 -0.15023 " pathEditMode="relative" rAng="0" ptsTypes="AA">
                                      <p:cBhvr>
                                        <p:cTn id="41" dur="2000" fill="hold"/>
                                        <p:tgtEl>
                                          <p:spTgt spid="16490"/>
                                        </p:tgtEl>
                                        <p:attrNameLst>
                                          <p:attrName>ppt_x</p:attrName>
                                          <p:attrName>ppt_y</p:attrName>
                                        </p:attrNameLst>
                                      </p:cBhvr>
                                      <p:rCtr x="6771" y="-7523"/>
                                    </p:animMotion>
                                  </p:childTnLst>
                                  <p:subTnLst>
                                    <p:animClr clrSpc="rgb" dir="cw">
                                      <p:cBhvr override="childStyle">
                                        <p:cTn dur="1" fill="hold" display="0" masterRel="nextClick" afterEffect="1"/>
                                        <p:tgtEl>
                                          <p:spTgt spid="16490"/>
                                        </p:tgtEl>
                                        <p:attrNameLst>
                                          <p:attrName>ppt_c</p:attrName>
                                        </p:attrNameLst>
                                      </p:cBhvr>
                                      <p:to>
                                        <a:schemeClr val="hlink"/>
                                      </p:to>
                                    </p:animClr>
                                  </p:subTnLst>
                                </p:cTn>
                              </p:par>
                            </p:childTnLst>
                          </p:cTn>
                        </p:par>
                        <p:par>
                          <p:cTn id="42" fill="hold" nodeType="afterGroup">
                            <p:stCondLst>
                              <p:cond delay="2000"/>
                            </p:stCondLst>
                            <p:childTnLst>
                              <p:par>
                                <p:cTn id="43" presetID="1" presetClass="entr" presetSubtype="0" fill="hold" nodeType="afterEffect">
                                  <p:stCondLst>
                                    <p:cond delay="0"/>
                                  </p:stCondLst>
                                  <p:childTnLst>
                                    <p:set>
                                      <p:cBhvr>
                                        <p:cTn id="44" dur="1" fill="hold">
                                          <p:stCondLst>
                                            <p:cond delay="0"/>
                                          </p:stCondLst>
                                        </p:cTn>
                                        <p:tgtEl>
                                          <p:spTgt spid="16491"/>
                                        </p:tgtEl>
                                        <p:attrNameLst>
                                          <p:attrName>style.visibility</p:attrName>
                                        </p:attrNameLst>
                                      </p:cBhvr>
                                      <p:to>
                                        <p:strVal val="visible"/>
                                      </p:to>
                                    </p:set>
                                  </p:childTnLst>
                                </p:cTn>
                              </p:par>
                              <p:par>
                                <p:cTn id="45" presetID="56" presetClass="path" presetSubtype="0" accel="50000" decel="50000" fill="hold" nodeType="withEffect">
                                  <p:stCondLst>
                                    <p:cond delay="0"/>
                                  </p:stCondLst>
                                  <p:childTnLst>
                                    <p:animMotion origin="layout" path="M 1.11022E-16 -2.96296E-6 L 0.12292 -0.17199 " pathEditMode="relative" rAng="0" ptsTypes="AA">
                                      <p:cBhvr>
                                        <p:cTn id="46" dur="2000" fill="hold"/>
                                        <p:tgtEl>
                                          <p:spTgt spid="16491"/>
                                        </p:tgtEl>
                                        <p:attrNameLst>
                                          <p:attrName>ppt_x</p:attrName>
                                          <p:attrName>ppt_y</p:attrName>
                                        </p:attrNameLst>
                                      </p:cBhvr>
                                      <p:rCtr x="6146" y="-8611"/>
                                    </p:animMotion>
                                  </p:childTnLst>
                                  <p:subTnLst>
                                    <p:animClr clrSpc="rgb" dir="cw">
                                      <p:cBhvr override="childStyle">
                                        <p:cTn dur="1" fill="hold" display="0" masterRel="nextClick" afterEffect="1"/>
                                        <p:tgtEl>
                                          <p:spTgt spid="16491"/>
                                        </p:tgtEl>
                                        <p:attrNameLst>
                                          <p:attrName>ppt_c</p:attrName>
                                        </p:attrNameLst>
                                      </p:cBhvr>
                                      <p:to>
                                        <a:schemeClr val="hlink"/>
                                      </p:to>
                                    </p:animClr>
                                  </p:subTnLst>
                                </p:cTn>
                              </p:par>
                            </p:childTnLst>
                          </p:cTn>
                        </p:par>
                        <p:par>
                          <p:cTn id="47" fill="hold" nodeType="afterGroup">
                            <p:stCondLst>
                              <p:cond delay="4000"/>
                            </p:stCondLst>
                            <p:childTnLst>
                              <p:par>
                                <p:cTn id="48" presetID="1" presetClass="entr" presetSubtype="0" fill="hold" nodeType="afterEffect">
                                  <p:stCondLst>
                                    <p:cond delay="0"/>
                                  </p:stCondLst>
                                  <p:childTnLst>
                                    <p:set>
                                      <p:cBhvr>
                                        <p:cTn id="49" dur="1" fill="hold">
                                          <p:stCondLst>
                                            <p:cond delay="0"/>
                                          </p:stCondLst>
                                        </p:cTn>
                                        <p:tgtEl>
                                          <p:spTgt spid="16492"/>
                                        </p:tgtEl>
                                        <p:attrNameLst>
                                          <p:attrName>style.visibility</p:attrName>
                                        </p:attrNameLst>
                                      </p:cBhvr>
                                      <p:to>
                                        <p:strVal val="visible"/>
                                      </p:to>
                                    </p:set>
                                  </p:childTnLst>
                                </p:cTn>
                              </p:par>
                              <p:par>
                                <p:cTn id="50" presetID="56" presetClass="path" presetSubtype="0" accel="50000" decel="50000" fill="hold" nodeType="withEffect">
                                  <p:stCondLst>
                                    <p:cond delay="0"/>
                                  </p:stCondLst>
                                  <p:childTnLst>
                                    <p:animMotion origin="layout" path="M -0.00209 0.00579 L 0.11041 -0.15532 " pathEditMode="relative" rAng="0" ptsTypes="AA">
                                      <p:cBhvr>
                                        <p:cTn id="51" dur="2000" fill="hold"/>
                                        <p:tgtEl>
                                          <p:spTgt spid="16492"/>
                                        </p:tgtEl>
                                        <p:attrNameLst>
                                          <p:attrName>ppt_x</p:attrName>
                                          <p:attrName>ppt_y</p:attrName>
                                        </p:attrNameLst>
                                      </p:cBhvr>
                                      <p:rCtr x="5625" y="-8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66750" y="193675"/>
            <a:ext cx="7124700" cy="1079500"/>
          </a:xfrm>
        </p:spPr>
        <p:txBody>
          <a:bodyPr/>
          <a:lstStyle/>
          <a:p>
            <a:pPr eaLnBrk="1" hangingPunct="1"/>
            <a:r>
              <a:rPr lang="en-US" smtClean="0"/>
              <a:t>Frequently Asked Questions</a:t>
            </a:r>
          </a:p>
        </p:txBody>
      </p:sp>
      <p:sp>
        <p:nvSpPr>
          <p:cNvPr id="26627" name="Rectangle 3"/>
          <p:cNvSpPr>
            <a:spLocks noGrp="1" noChangeArrowheads="1"/>
          </p:cNvSpPr>
          <p:nvPr>
            <p:ph idx="1"/>
          </p:nvPr>
        </p:nvSpPr>
        <p:spPr>
          <a:xfrm>
            <a:off x="457200" y="1219200"/>
            <a:ext cx="7162800" cy="4876800"/>
          </a:xfrm>
        </p:spPr>
        <p:txBody>
          <a:bodyPr/>
          <a:lstStyle/>
          <a:p>
            <a:pPr eaLnBrk="1" hangingPunct="1">
              <a:lnSpc>
                <a:spcPct val="90000"/>
              </a:lnSpc>
            </a:pPr>
            <a:r>
              <a:rPr lang="en-US" smtClean="0"/>
              <a:t>How do I get a pay increase?</a:t>
            </a:r>
          </a:p>
          <a:p>
            <a:pPr lvl="1" eaLnBrk="1" hangingPunct="1">
              <a:lnSpc>
                <a:spcPct val="90000"/>
              </a:lnSpc>
            </a:pPr>
            <a:r>
              <a:rPr lang="en-US" b="1" i="1" smtClean="0">
                <a:solidFill>
                  <a:schemeClr val="accent2"/>
                </a:solidFill>
                <a:cs typeface="Times New Roman" pitchFamily="18" charset="0"/>
              </a:rPr>
              <a:t>Every year, during the budget process, the school board will determine the amount that can be spent for employee pay increases. </a:t>
            </a:r>
          </a:p>
          <a:p>
            <a:pPr lvl="1" eaLnBrk="1" hangingPunct="1">
              <a:lnSpc>
                <a:spcPct val="90000"/>
              </a:lnSpc>
            </a:pPr>
            <a:r>
              <a:rPr lang="en-US" b="1" i="1" smtClean="0">
                <a:solidFill>
                  <a:schemeClr val="accent2"/>
                </a:solidFill>
                <a:cs typeface="Times New Roman" pitchFamily="18" charset="0"/>
              </a:rPr>
              <a:t>That percent factor is applied to the midpoint rate of each pay range to calculate the pay raise at each grade level. </a:t>
            </a:r>
          </a:p>
          <a:p>
            <a:pPr lvl="1" eaLnBrk="1" hangingPunct="1">
              <a:lnSpc>
                <a:spcPct val="90000"/>
              </a:lnSpc>
            </a:pPr>
            <a:r>
              <a:rPr lang="en-US" b="1" i="1" smtClean="0">
                <a:solidFill>
                  <a:schemeClr val="accent2"/>
                </a:solidFill>
                <a:cs typeface="Times New Roman" pitchFamily="18" charset="0"/>
              </a:rPr>
              <a:t>This means that everyone in the same pay grade will receive the same dollar amount of increase.</a:t>
            </a:r>
          </a:p>
          <a:p>
            <a:pPr lvl="1" eaLnBrk="1" hangingPunct="1">
              <a:lnSpc>
                <a:spcPct val="90000"/>
              </a:lnSpc>
              <a:buFont typeface="Wingdings" pitchFamily="2" charset="2"/>
              <a:buNone/>
            </a:pPr>
            <a:endParaRPr lang="en-US" b="1" i="1" smtClean="0">
              <a:solidFill>
                <a:schemeClr val="accent2"/>
              </a:solidFill>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457200" y="304800"/>
            <a:ext cx="6292850"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defRPr/>
            </a:pPr>
            <a:r>
              <a:rPr lang="en-US" sz="3400" dirty="0">
                <a:solidFill>
                  <a:schemeClr val="tx2"/>
                </a:solidFill>
                <a:latin typeface="+mj-lt"/>
                <a:ea typeface="+mj-ea"/>
                <a:cs typeface="+mj-cs"/>
              </a:rPr>
              <a:t>Frequently Asked Questions</a:t>
            </a:r>
          </a:p>
        </p:txBody>
      </p:sp>
      <p:sp>
        <p:nvSpPr>
          <p:cNvPr id="49155" name="Rectangle 3"/>
          <p:cNvSpPr>
            <a:spLocks noChangeArrowheads="1"/>
          </p:cNvSpPr>
          <p:nvPr/>
        </p:nvSpPr>
        <p:spPr bwMode="auto">
          <a:xfrm>
            <a:off x="304800" y="1524000"/>
            <a:ext cx="7620000" cy="415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sz="2400" dirty="0">
                <a:latin typeface="Arial" charset="0"/>
                <a:ea typeface="+mn-ea"/>
              </a:rPr>
              <a:t>If </a:t>
            </a:r>
            <a:r>
              <a:rPr lang="en-US" sz="2400" dirty="0">
                <a:latin typeface="Arial" charset="0"/>
                <a:ea typeface="+mn-ea"/>
              </a:rPr>
              <a:t>you were an hourly employee in pay grade </a:t>
            </a:r>
            <a:r>
              <a:rPr lang="en-US" sz="2400" dirty="0">
                <a:latin typeface="Arial" charset="0"/>
                <a:ea typeface="+mn-ea"/>
              </a:rPr>
              <a:t>3  earning $13.00/hour </a:t>
            </a:r>
            <a:r>
              <a:rPr lang="en-US" sz="2400" dirty="0">
                <a:latin typeface="Arial" charset="0"/>
                <a:ea typeface="+mn-ea"/>
              </a:rPr>
              <a:t>and your pay range had a midpoint of $13.36/hour, that rate would be the basis for your pay raise. </a:t>
            </a:r>
          </a:p>
          <a:p>
            <a:pPr>
              <a:spcBef>
                <a:spcPct val="50000"/>
              </a:spcBef>
              <a:defRPr/>
            </a:pPr>
            <a:r>
              <a:rPr lang="en-US" sz="2400" dirty="0">
                <a:latin typeface="Arial" charset="0"/>
                <a:ea typeface="+mn-ea"/>
              </a:rPr>
              <a:t>If the board approved a pay raise budget of 2 percent, your pay raise would look like this: </a:t>
            </a:r>
          </a:p>
          <a:p>
            <a:pPr eaLnBrk="0" hangingPunct="0">
              <a:spcBef>
                <a:spcPct val="50000"/>
              </a:spcBef>
              <a:defRPr/>
            </a:pPr>
            <a:r>
              <a:rPr lang="en-US" sz="2400" dirty="0">
                <a:latin typeface="Arial" charset="0"/>
                <a:ea typeface="+mn-ea"/>
              </a:rPr>
              <a:t>	Your current hourly rate=			$13.00</a:t>
            </a:r>
          </a:p>
          <a:p>
            <a:pPr eaLnBrk="0" hangingPunct="0">
              <a:spcBef>
                <a:spcPct val="50000"/>
              </a:spcBef>
              <a:defRPr/>
            </a:pPr>
            <a:r>
              <a:rPr lang="en-US" sz="2400" dirty="0">
                <a:latin typeface="Arial" charset="0"/>
                <a:ea typeface="+mn-ea"/>
              </a:rPr>
              <a:t>	Your pay raise ($13.36 x 2 percent) =	</a:t>
            </a:r>
            <a:r>
              <a:rPr lang="en-US" sz="2400" u="sng" dirty="0">
                <a:latin typeface="Arial" charset="0"/>
                <a:ea typeface="+mn-ea"/>
              </a:rPr>
              <a:t>+    .27</a:t>
            </a:r>
          </a:p>
          <a:p>
            <a:pPr eaLnBrk="0" hangingPunct="0">
              <a:spcBef>
                <a:spcPct val="50000"/>
              </a:spcBef>
              <a:defRPr/>
            </a:pPr>
            <a:r>
              <a:rPr lang="en-US" sz="2400" dirty="0">
                <a:latin typeface="Arial" charset="0"/>
                <a:ea typeface="+mn-ea"/>
              </a:rPr>
              <a:t>	</a:t>
            </a:r>
            <a:r>
              <a:rPr lang="en-US" sz="2400" dirty="0">
                <a:solidFill>
                  <a:schemeClr val="accent2"/>
                </a:solidFill>
                <a:latin typeface="Arial" charset="0"/>
                <a:ea typeface="+mn-ea"/>
              </a:rPr>
              <a:t>Your new hourly rate			$13.27</a:t>
            </a:r>
            <a:r>
              <a:rPr lang="en-US" sz="2000" dirty="0">
                <a:solidFill>
                  <a:schemeClr val="accent2"/>
                </a:solidFill>
                <a:effectLst>
                  <a:outerShdw blurRad="38100" dist="38100" dir="2700000" algn="tl">
                    <a:srgbClr val="C0C0C0"/>
                  </a:outerShdw>
                </a:effectLst>
                <a:latin typeface="Arial" charset="0"/>
                <a:ea typeface="+mn-ea"/>
              </a:rPr>
              <a:t>   </a:t>
            </a:r>
          </a:p>
        </p:txBody>
      </p:sp>
      <p:sp>
        <p:nvSpPr>
          <p:cNvPr id="27652" name="TextBox 2"/>
          <p:cNvSpPr txBox="1">
            <a:spLocks noChangeArrowheads="1"/>
          </p:cNvSpPr>
          <p:nvPr/>
        </p:nvSpPr>
        <p:spPr bwMode="auto">
          <a:xfrm>
            <a:off x="533400" y="990600"/>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400">
                <a:solidFill>
                  <a:schemeClr val="accent2"/>
                </a:solidFill>
              </a:rPr>
              <a:t>Pay Increase Calculation Example:</a:t>
            </a:r>
            <a:r>
              <a:rPr lang="en-US" sz="240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Frequently Asked Questions</a:t>
            </a:r>
          </a:p>
        </p:txBody>
      </p:sp>
      <p:sp>
        <p:nvSpPr>
          <p:cNvPr id="28675" name="Rectangle 3"/>
          <p:cNvSpPr>
            <a:spLocks noGrp="1" noChangeArrowheads="1"/>
          </p:cNvSpPr>
          <p:nvPr>
            <p:ph idx="1"/>
          </p:nvPr>
        </p:nvSpPr>
        <p:spPr>
          <a:xfrm>
            <a:off x="381000" y="1981200"/>
            <a:ext cx="7086600" cy="4114800"/>
          </a:xfrm>
        </p:spPr>
        <p:txBody>
          <a:bodyPr/>
          <a:lstStyle/>
          <a:p>
            <a:pPr eaLnBrk="1" hangingPunct="1"/>
            <a:r>
              <a:rPr lang="en-US" smtClean="0"/>
              <a:t>Can I predict what I will make in the future?</a:t>
            </a:r>
          </a:p>
          <a:p>
            <a:pPr lvl="1" eaLnBrk="1" hangingPunct="1"/>
            <a:r>
              <a:rPr lang="en-US" b="1" i="1" smtClean="0">
                <a:solidFill>
                  <a:schemeClr val="accent2"/>
                </a:solidFill>
                <a:cs typeface="Times New Roman" pitchFamily="18" charset="0"/>
              </a:rPr>
              <a:t>These structures are only valid for the 2012-13 year.  The district will review and revise them annually.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7543800" cy="1295400"/>
          </a:xfrm>
        </p:spPr>
        <p:txBody>
          <a:bodyPr/>
          <a:lstStyle/>
          <a:p>
            <a:pPr eaLnBrk="1" hangingPunct="1"/>
            <a:r>
              <a:rPr lang="en-US" smtClean="0"/>
              <a:t>Frequently Asked Questions</a:t>
            </a:r>
          </a:p>
        </p:txBody>
      </p:sp>
      <p:sp>
        <p:nvSpPr>
          <p:cNvPr id="29699" name="Rectangle 3"/>
          <p:cNvSpPr>
            <a:spLocks noGrp="1" noChangeArrowheads="1"/>
          </p:cNvSpPr>
          <p:nvPr>
            <p:ph idx="1"/>
          </p:nvPr>
        </p:nvSpPr>
        <p:spPr>
          <a:xfrm>
            <a:off x="685800" y="1371600"/>
            <a:ext cx="7162800" cy="5105400"/>
          </a:xfrm>
        </p:spPr>
        <p:txBody>
          <a:bodyPr/>
          <a:lstStyle/>
          <a:p>
            <a:pPr eaLnBrk="1" hangingPunct="1"/>
            <a:r>
              <a:rPr lang="en-US" smtClean="0"/>
              <a:t>What if my pay was below the minimum of the pay range?</a:t>
            </a:r>
          </a:p>
        </p:txBody>
      </p:sp>
      <p:sp>
        <p:nvSpPr>
          <p:cNvPr id="29700" name="Rectangle 4"/>
          <p:cNvSpPr>
            <a:spLocks noChangeArrowheads="1"/>
          </p:cNvSpPr>
          <p:nvPr/>
        </p:nvSpPr>
        <p:spPr bwMode="auto">
          <a:xfrm>
            <a:off x="730250" y="4152900"/>
            <a:ext cx="71374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20000"/>
              </a:spcBef>
              <a:buClr>
                <a:schemeClr val="tx2"/>
              </a:buClr>
              <a:buSzPct val="100000"/>
              <a:buFont typeface="Arial" pitchFamily="34" charset="0"/>
              <a:buChar char="•"/>
              <a:defRPr/>
            </a:pPr>
            <a:r>
              <a:rPr lang="en-US" sz="3000" dirty="0">
                <a:latin typeface="+mn-lt"/>
                <a:ea typeface="+mn-ea"/>
              </a:rPr>
              <a:t>What if my pay was above the maximum of the pay range?</a:t>
            </a:r>
          </a:p>
        </p:txBody>
      </p:sp>
      <p:sp>
        <p:nvSpPr>
          <p:cNvPr id="29701" name="Rectangle 5"/>
          <p:cNvSpPr>
            <a:spLocks noChangeArrowheads="1"/>
          </p:cNvSpPr>
          <p:nvPr/>
        </p:nvSpPr>
        <p:spPr bwMode="auto">
          <a:xfrm>
            <a:off x="533400" y="2390775"/>
            <a:ext cx="7315200" cy="178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685800" lvl="1" indent="-228600" eaLnBrk="0" hangingPunct="0">
              <a:spcBef>
                <a:spcPct val="20000"/>
              </a:spcBef>
              <a:buClr>
                <a:schemeClr val="tx1"/>
              </a:buClr>
              <a:buSzPct val="100000"/>
              <a:buFontTx/>
              <a:buChar char="–"/>
            </a:pPr>
            <a:r>
              <a:rPr lang="en-US" sz="2200" b="1" i="1">
                <a:solidFill>
                  <a:schemeClr val="accent2"/>
                </a:solidFill>
                <a:cs typeface="Times New Roman" pitchFamily="18" charset="0"/>
              </a:rPr>
              <a:t>Each employee will be given the general pay increase.  If that amount is not enough to take their pay to the minimum of the range, they will be given an increase up to the minimum of the range.</a:t>
            </a:r>
            <a:endParaRPr lang="en-US" sz="2200">
              <a:solidFill>
                <a:schemeClr val="accent1"/>
              </a:solidFill>
              <a:latin typeface="Times New Roman" pitchFamily="18" charset="0"/>
            </a:endParaRPr>
          </a:p>
        </p:txBody>
      </p:sp>
      <p:sp>
        <p:nvSpPr>
          <p:cNvPr id="29702" name="Rectangle 6"/>
          <p:cNvSpPr>
            <a:spLocks noChangeArrowheads="1"/>
          </p:cNvSpPr>
          <p:nvPr/>
        </p:nvSpPr>
        <p:spPr bwMode="auto">
          <a:xfrm>
            <a:off x="685800" y="5257800"/>
            <a:ext cx="7162800"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685800" lvl="1" indent="-228600" eaLnBrk="0" hangingPunct="0">
              <a:spcBef>
                <a:spcPct val="20000"/>
              </a:spcBef>
              <a:buClr>
                <a:schemeClr val="tx1"/>
              </a:buClr>
              <a:buSzPct val="100000"/>
              <a:buFontTx/>
              <a:buChar char="–"/>
            </a:pPr>
            <a:r>
              <a:rPr lang="en-US" sz="2200" b="1" i="1">
                <a:solidFill>
                  <a:schemeClr val="accent2"/>
                </a:solidFill>
                <a:cs typeface="Times New Roman" pitchFamily="18" charset="0"/>
              </a:rPr>
              <a:t>The board granted a pay increase of 1% of midpoint to those whose pay is above the maximum of the range.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22238"/>
            <a:ext cx="7543800" cy="1020762"/>
          </a:xfrm>
        </p:spPr>
        <p:txBody>
          <a:bodyPr/>
          <a:lstStyle/>
          <a:p>
            <a:pPr eaLnBrk="1" hangingPunct="1"/>
            <a:r>
              <a:rPr lang="en-US" smtClean="0"/>
              <a:t>Frequently Asked Questions</a:t>
            </a:r>
          </a:p>
        </p:txBody>
      </p:sp>
      <p:sp>
        <p:nvSpPr>
          <p:cNvPr id="30723" name="Rectangle 3"/>
          <p:cNvSpPr>
            <a:spLocks noGrp="1" noChangeArrowheads="1"/>
          </p:cNvSpPr>
          <p:nvPr>
            <p:ph idx="1"/>
          </p:nvPr>
        </p:nvSpPr>
        <p:spPr>
          <a:xfrm>
            <a:off x="685800" y="1752600"/>
            <a:ext cx="7086600" cy="4800600"/>
          </a:xfrm>
        </p:spPr>
        <p:txBody>
          <a:bodyPr/>
          <a:lstStyle/>
          <a:p>
            <a:pPr eaLnBrk="1" hangingPunct="1"/>
            <a:r>
              <a:rPr lang="en-US" smtClean="0"/>
              <a:t>How will hiring salaries be communicated to applicants and new employees?</a:t>
            </a:r>
          </a:p>
          <a:p>
            <a:pPr lvl="1" eaLnBrk="1" hangingPunct="1"/>
            <a:r>
              <a:rPr lang="en-US" sz="2400" b="1" i="1" smtClean="0">
                <a:solidFill>
                  <a:schemeClr val="accent2"/>
                </a:solidFill>
                <a:cs typeface="Times New Roman" pitchFamily="18" charset="0"/>
              </a:rPr>
              <a:t>The Human Resources department is responsible for communicating pay to applicants and new employees.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Frequently Asked Questions</a:t>
            </a:r>
          </a:p>
        </p:txBody>
      </p:sp>
      <p:sp>
        <p:nvSpPr>
          <p:cNvPr id="3" name="Content Placeholder 2"/>
          <p:cNvSpPr>
            <a:spLocks noGrp="1"/>
          </p:cNvSpPr>
          <p:nvPr>
            <p:ph idx="1"/>
          </p:nvPr>
        </p:nvSpPr>
        <p:spPr>
          <a:xfrm>
            <a:off x="381000" y="1981200"/>
            <a:ext cx="7543800" cy="4114800"/>
          </a:xfrm>
        </p:spPr>
        <p:txBody>
          <a:bodyPr/>
          <a:lstStyle/>
          <a:p>
            <a:pPr eaLnBrk="1" hangingPunct="1">
              <a:defRPr/>
            </a:pPr>
            <a:r>
              <a:rPr lang="en-US" dirty="0" smtClean="0"/>
              <a:t>When will I get my pay increase?</a:t>
            </a:r>
          </a:p>
          <a:p>
            <a:pPr lvl="1" eaLnBrk="1" hangingPunct="1">
              <a:defRPr/>
            </a:pPr>
            <a:r>
              <a:rPr lang="en-US" sz="2400" b="1" i="1" dirty="0" smtClean="0">
                <a:solidFill>
                  <a:schemeClr val="accent2"/>
                </a:solidFill>
                <a:cs typeface="Times New Roman" pitchFamily="18" charset="0"/>
              </a:rPr>
              <a:t>Pay increases will be reflected in the September 2012 pay check.  You should have already received a salary letter in the mail.  If you didn’t, please contact the Human Resources Department.</a:t>
            </a:r>
          </a:p>
          <a:p>
            <a:pPr lvl="1" eaLnBrk="1" hangingPunct="1">
              <a:defRPr/>
            </a:pPr>
            <a:endParaRPr lang="en-US" sz="2400" b="1" i="1" dirty="0">
              <a:solidFill>
                <a:schemeClr val="accent2"/>
              </a:solidFill>
              <a:cs typeface="Times New Roman" pitchFamily="18" charset="0"/>
            </a:endParaRPr>
          </a:p>
          <a:p>
            <a:pPr eaLnBrk="1" hangingPunct="1">
              <a:defRPr/>
            </a:pPr>
            <a:r>
              <a:rPr lang="en-US" dirty="0" smtClean="0"/>
              <a:t>When will I see the new pay structures</a:t>
            </a:r>
          </a:p>
          <a:p>
            <a:pPr lvl="1" eaLnBrk="1" hangingPunct="1">
              <a:defRPr/>
            </a:pPr>
            <a:r>
              <a:rPr lang="en-US" sz="2400" b="1" i="1" dirty="0" smtClean="0">
                <a:solidFill>
                  <a:schemeClr val="accent2"/>
                </a:solidFill>
                <a:cs typeface="Times New Roman" pitchFamily="18" charset="0"/>
              </a:rPr>
              <a:t>The new teacher hiring schedule and pay ranges will be on the district’s website in the next few weeks.</a:t>
            </a:r>
          </a:p>
          <a:p>
            <a:pPr marL="0" indent="0" eaLnBrk="1" hangingPunct="1">
              <a:buFontTx/>
              <a:buNone/>
              <a:defRPr/>
            </a:pPr>
            <a:endParaRPr lang="en-US" sz="2600" b="1" i="1" dirty="0" smtClean="0">
              <a:solidFill>
                <a:schemeClr val="accent2"/>
              </a:solidFill>
              <a:cs typeface="Times New Roman" pitchFamily="18" charset="0"/>
            </a:endParaRPr>
          </a:p>
          <a:p>
            <a:pPr lvl="1">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p:txBody>
          <a:bodyPr/>
          <a:lstStyle/>
          <a:p>
            <a:pPr eaLnBrk="1" hangingPunct="1"/>
            <a:r>
              <a:rPr lang="en-US" smtClean="0"/>
              <a:t>FAQ’s</a:t>
            </a:r>
          </a:p>
        </p:txBody>
      </p:sp>
      <p:sp>
        <p:nvSpPr>
          <p:cNvPr id="32771" name="Rectangle 3"/>
          <p:cNvSpPr>
            <a:spLocks noGrp="1" noChangeArrowheads="1"/>
          </p:cNvSpPr>
          <p:nvPr>
            <p:ph idx="1"/>
          </p:nvPr>
        </p:nvSpPr>
        <p:spPr/>
        <p:txBody>
          <a:bodyPr/>
          <a:lstStyle/>
          <a:p>
            <a:pPr eaLnBrk="1" hangingPunct="1"/>
            <a:r>
              <a:rPr lang="en-US" smtClean="0"/>
              <a:t>Who do I call if I have questions?</a:t>
            </a:r>
          </a:p>
          <a:p>
            <a:pPr lvl="1" eaLnBrk="1" hangingPunct="1"/>
            <a:r>
              <a:rPr lang="en-US" b="1" i="1" smtClean="0">
                <a:solidFill>
                  <a:schemeClr val="accent2"/>
                </a:solidFill>
                <a:cs typeface="Times New Roman" pitchFamily="18" charset="0"/>
              </a:rPr>
              <a:t>Human Resources Department</a:t>
            </a:r>
          </a:p>
        </p:txBody>
      </p:sp>
    </p:spTree>
  </p:cSld>
  <p:clrMapOvr>
    <a:masterClrMapping/>
  </p:clrMapOvr>
</p:sld>
</file>

<file path=ppt/theme/theme1.xml><?xml version="1.0" encoding="utf-8"?>
<a:theme xmlns:a="http://schemas.openxmlformats.org/drawingml/2006/main" name="Theme8">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B Frutiger Bold"/>
        <a:ea typeface="ＭＳ Ｐゴシック"/>
        <a:cs typeface="ＭＳ Ｐゴシック"/>
      </a:majorFont>
      <a:minorFont>
        <a:latin typeface="R Frutiger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3" charset="0"/>
            <a:ea typeface="ＭＳ Ｐゴシック" pitchFamily="63" charset="-128"/>
            <a:cs typeface="ＭＳ Ｐゴシック" pitchFamily="6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3" charset="0"/>
            <a:ea typeface="ＭＳ Ｐゴシック" pitchFamily="63" charset="-128"/>
            <a:cs typeface="ＭＳ Ｐゴシック" pitchFamily="6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tasb_starstripe</Template>
  <TotalTime>1398</TotalTime>
  <Words>1189</Words>
  <Application>Microsoft Office PowerPoint</Application>
  <PresentationFormat>On-screen Show (4:3)</PresentationFormat>
  <Paragraphs>239</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ＭＳ Ｐゴシック</vt:lpstr>
      <vt:lpstr>B Frutiger Bold</vt:lpstr>
      <vt:lpstr>R Frutiger Roman</vt:lpstr>
      <vt:lpstr>Calibri</vt:lpstr>
      <vt:lpstr>Times New Roman</vt:lpstr>
      <vt:lpstr>Wingdings</vt:lpstr>
      <vt:lpstr>Wingdings 2</vt:lpstr>
      <vt:lpstr>Theme8</vt:lpstr>
      <vt:lpstr>Stephenville ISD Pay Study Design </vt:lpstr>
      <vt:lpstr>Pay System  Objectives and Strategies</vt:lpstr>
      <vt:lpstr>How the Pay Plan was Developed</vt:lpstr>
      <vt:lpstr>Step 1:  Job Analysis</vt:lpstr>
      <vt:lpstr>PowerPoint Presentation</vt:lpstr>
      <vt:lpstr>Step 3: Job Market Pricing</vt:lpstr>
      <vt:lpstr>How Market is Used</vt:lpstr>
      <vt:lpstr>Step 4 – Pay Procedures</vt:lpstr>
      <vt:lpstr>New Pay Structures</vt:lpstr>
      <vt:lpstr>Job Families</vt:lpstr>
      <vt:lpstr>Job Families</vt:lpstr>
      <vt:lpstr>PowerPoint Presentation</vt:lpstr>
      <vt:lpstr>Administrators and Professionals</vt:lpstr>
      <vt:lpstr>Clerical and Paraprofessionals</vt:lpstr>
      <vt:lpstr>Auxiliary</vt:lpstr>
      <vt:lpstr>Frequently Asked Questions</vt:lpstr>
      <vt:lpstr>Frequently Asked Questions</vt:lpstr>
      <vt:lpstr>Frequently Asked Questions</vt:lpstr>
      <vt:lpstr>Frequently Asked Questions</vt:lpstr>
      <vt:lpstr>Frequently Asked Questions</vt:lpstr>
      <vt:lpstr>Frequently Asked Questions</vt:lpstr>
      <vt:lpstr>Frequently Asked Questions</vt:lpstr>
      <vt:lpstr>PowerPoint Presentation</vt:lpstr>
      <vt:lpstr>Frequently Asked Questions</vt:lpstr>
      <vt:lpstr>PowerPoint Presentation</vt:lpstr>
      <vt:lpstr>Frequently Asked Questions</vt:lpstr>
      <vt:lpstr>Frequently Asked Questions</vt:lpstr>
      <vt:lpstr>Frequently Asked Questions</vt:lpstr>
      <vt:lpstr>Frequently Asked Questions</vt:lpstr>
      <vt:lpstr>FAQ’s</vt:lpstr>
    </vt:vector>
  </TitlesOfParts>
  <Company>TASB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Humble ISD Pay Study Report   Leadership Team</dc:title>
  <dc:creator>Ann Patton</dc:creator>
  <cp:lastModifiedBy>Stephenville ISD</cp:lastModifiedBy>
  <cp:revision>21</cp:revision>
  <cp:lastPrinted>2012-08-16T21:51:10Z</cp:lastPrinted>
  <dcterms:created xsi:type="dcterms:W3CDTF">2003-07-25T19:37:59Z</dcterms:created>
  <dcterms:modified xsi:type="dcterms:W3CDTF">2012-08-20T19:39:46Z</dcterms:modified>
</cp:coreProperties>
</file>